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3"/>
  </p:notesMasterIdLst>
  <p:handoutMasterIdLst>
    <p:handoutMasterId r:id="rId34"/>
  </p:handoutMasterIdLst>
  <p:sldIdLst>
    <p:sldId id="355" r:id="rId7"/>
    <p:sldId id="474" r:id="rId8"/>
    <p:sldId id="493" r:id="rId9"/>
    <p:sldId id="495" r:id="rId10"/>
    <p:sldId id="497" r:id="rId11"/>
    <p:sldId id="498" r:id="rId12"/>
    <p:sldId id="500" r:id="rId13"/>
    <p:sldId id="488" r:id="rId14"/>
    <p:sldId id="501" r:id="rId15"/>
    <p:sldId id="503" r:id="rId16"/>
    <p:sldId id="504" r:id="rId17"/>
    <p:sldId id="505" r:id="rId18"/>
    <p:sldId id="512" r:id="rId19"/>
    <p:sldId id="513" r:id="rId20"/>
    <p:sldId id="514" r:id="rId21"/>
    <p:sldId id="518" r:id="rId22"/>
    <p:sldId id="519" r:id="rId23"/>
    <p:sldId id="515" r:id="rId24"/>
    <p:sldId id="516" r:id="rId25"/>
    <p:sldId id="517" r:id="rId26"/>
    <p:sldId id="491" r:id="rId27"/>
    <p:sldId id="507" r:id="rId28"/>
    <p:sldId id="492" r:id="rId29"/>
    <p:sldId id="520" r:id="rId30"/>
    <p:sldId id="479" r:id="rId31"/>
    <p:sldId id="508" r:id="rId3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Main" id="{3DE72CD2-CA38-4FE9-8A61-42CCB821AC42}">
          <p14:sldIdLst>
            <p14:sldId id="355"/>
            <p14:sldId id="474"/>
            <p14:sldId id="493"/>
            <p14:sldId id="495"/>
            <p14:sldId id="497"/>
            <p14:sldId id="498"/>
            <p14:sldId id="500"/>
            <p14:sldId id="488"/>
            <p14:sldId id="501"/>
            <p14:sldId id="503"/>
            <p14:sldId id="504"/>
            <p14:sldId id="505"/>
            <p14:sldId id="512"/>
            <p14:sldId id="513"/>
            <p14:sldId id="514"/>
            <p14:sldId id="518"/>
            <p14:sldId id="519"/>
            <p14:sldId id="515"/>
            <p14:sldId id="516"/>
            <p14:sldId id="517"/>
            <p14:sldId id="491"/>
            <p14:sldId id="507"/>
            <p14:sldId id="492"/>
            <p14:sldId id="520"/>
            <p14:sldId id="479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EEAA7A"/>
    <a:srgbClr val="98C6EA"/>
    <a:srgbClr val="FFFFFF"/>
    <a:srgbClr val="F97C6F"/>
    <a:srgbClr val="0065BD"/>
    <a:srgbClr val="E37222"/>
    <a:srgbClr val="A2AD00"/>
    <a:srgbClr val="FDE300"/>
    <a:srgbClr val="E2E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5" autoAdjust="0"/>
    <p:restoredTop sz="88696" autoAdjust="0"/>
  </p:normalViewPr>
  <p:slideViewPr>
    <p:cSldViewPr snapToGrid="0">
      <p:cViewPr varScale="1">
        <p:scale>
          <a:sx n="143" d="100"/>
          <a:sy n="143" d="100"/>
        </p:scale>
        <p:origin x="148" y="22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APE w.r.t translational part</a:t>
            </a:r>
            <a:r>
              <a:rPr lang="en-US" baseline="0" dirty="0"/>
              <a:t> (best in 5 eval)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7869145222826523E-2"/>
          <c:y val="0.1511624719339246"/>
          <c:w val="0.93638056840833039"/>
          <c:h val="0.67365671637856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Stereo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V1_01_easy</c:v>
                </c:pt>
                <c:pt idx="1">
                  <c:v>V1_02_medium</c:v>
                </c:pt>
                <c:pt idx="2">
                  <c:v>V1_03_difficult</c:v>
                </c:pt>
                <c:pt idx="3">
                  <c:v>V2_01_easy</c:v>
                </c:pt>
                <c:pt idx="4">
                  <c:v>V2_02_medium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0.26300000000000001</c:v>
                </c:pt>
                <c:pt idx="1">
                  <c:v>0.16600000000000001</c:v>
                </c:pt>
                <c:pt idx="2">
                  <c:v>0.51800000000000002</c:v>
                </c:pt>
                <c:pt idx="3">
                  <c:v>0.126</c:v>
                </c:pt>
                <c:pt idx="4">
                  <c:v>0.36099999999999999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A5-4DC5-AC6D-ED8DFD79FF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Stereo + alignment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V1_01_easy</c:v>
                </c:pt>
                <c:pt idx="1">
                  <c:v>V1_02_medium</c:v>
                </c:pt>
                <c:pt idx="2">
                  <c:v>V1_03_difficult</c:v>
                </c:pt>
                <c:pt idx="3">
                  <c:v>V2_01_easy</c:v>
                </c:pt>
                <c:pt idx="4">
                  <c:v>V2_02_medium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5.3999999999999999E-2</c:v>
                </c:pt>
                <c:pt idx="1">
                  <c:v>4.8000000000000001E-2</c:v>
                </c:pt>
                <c:pt idx="2">
                  <c:v>0.11700000000000001</c:v>
                </c:pt>
                <c:pt idx="3">
                  <c:v>3.7999999999999999E-2</c:v>
                </c:pt>
                <c:pt idx="4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A5-4DC5-AC6D-ED8DFD79FF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Mono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V1_01_easy</c:v>
                </c:pt>
                <c:pt idx="1">
                  <c:v>V1_02_medium</c:v>
                </c:pt>
                <c:pt idx="2">
                  <c:v>V1_03_difficult</c:v>
                </c:pt>
                <c:pt idx="3">
                  <c:v>V2_01_easy</c:v>
                </c:pt>
                <c:pt idx="4">
                  <c:v>V2_02_medium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0.36199999999999999</c:v>
                </c:pt>
                <c:pt idx="1">
                  <c:v>0.83499999999999996</c:v>
                </c:pt>
                <c:pt idx="3">
                  <c:v>0.63900000000000001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A5-4DC5-AC6D-ED8DFD79FF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Mono + alignment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V1_01_easy</c:v>
                </c:pt>
                <c:pt idx="1">
                  <c:v>V1_02_medium</c:v>
                </c:pt>
                <c:pt idx="2">
                  <c:v>V1_03_difficult</c:v>
                </c:pt>
                <c:pt idx="3">
                  <c:v>V2_01_easy</c:v>
                </c:pt>
                <c:pt idx="4">
                  <c:v>V2_02_medium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6.2E-2</c:v>
                </c:pt>
                <c:pt idx="1">
                  <c:v>6.7000000000000004E-2</c:v>
                </c:pt>
                <c:pt idx="3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A5-4DC5-AC6D-ED8DFD79FF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91985647"/>
        <c:axId val="491978447"/>
      </c:barChart>
      <c:catAx>
        <c:axId val="49198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78447"/>
        <c:crosses val="autoZero"/>
        <c:auto val="1"/>
        <c:lblAlgn val="ctr"/>
        <c:lblOffset val="100"/>
        <c:noMultiLvlLbl val="0"/>
      </c:catAx>
      <c:valAx>
        <c:axId val="49197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8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baseline="0" dirty="0">
                <a:solidFill>
                  <a:srgbClr val="003359"/>
                </a:solidFill>
              </a:rPr>
              <a:t>APE w.r.t translational part (best in 5 eval) </a:t>
            </a:r>
          </a:p>
          <a:p>
            <a:pPr>
              <a:defRPr sz="1600"/>
            </a:pPr>
            <a:r>
              <a:rPr lang="en-US" altLang="zh-CN" sz="1600" b="1" i="0" u="none" strike="noStrike" kern="1200" baseline="0" dirty="0">
                <a:solidFill>
                  <a:srgbClr val="003359"/>
                </a:solidFill>
              </a:rPr>
              <a:t>Using Monocular Camera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alignment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0.36199999999999999</c:v>
                </c:pt>
                <c:pt idx="1">
                  <c:v>0.63900000000000001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CE-493F-942D-0AF9A2A211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Alignment each 10 kf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0.23100000000000001</c:v>
                </c:pt>
                <c:pt idx="1">
                  <c:v>0.27500000000000002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CE-493F-942D-0AF9A2A211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Alignment each 5 kf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0.106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93F-942D-0AF9A2A211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Alignment each 1 kf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6.2E-2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93F-942D-0AF9A2A211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91985647"/>
        <c:axId val="491978447"/>
      </c:barChart>
      <c:catAx>
        <c:axId val="49198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78447"/>
        <c:crosses val="autoZero"/>
        <c:auto val="1"/>
        <c:lblAlgn val="ctr"/>
        <c:lblOffset val="100"/>
        <c:noMultiLvlLbl val="0"/>
      </c:catAx>
      <c:valAx>
        <c:axId val="49197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8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003359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baseline="0" dirty="0">
                <a:solidFill>
                  <a:srgbClr val="003359"/>
                </a:solidFill>
              </a:rPr>
              <a:t>APE w.r.t translational part (best in 5 eval)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pPr>
            <a:r>
              <a:rPr lang="en-US" altLang="zh-CN" sz="1600" b="1" i="0" u="none" strike="noStrike" kern="1200" baseline="0" dirty="0">
                <a:solidFill>
                  <a:srgbClr val="003359"/>
                </a:solidFill>
              </a:rPr>
              <a:t>Using Monocular Camera</a:t>
            </a:r>
          </a:p>
        </c:rich>
      </c:tx>
      <c:layout>
        <c:manualLayout>
          <c:xMode val="edge"/>
          <c:yMode val="edge"/>
          <c:x val="0.10428134809011097"/>
          <c:y val="1.4163251547990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003359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931689977130745E-2"/>
          <c:y val="0.1759254276925582"/>
          <c:w val="0.93638056840833039"/>
          <c:h val="0.631166904161347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0.1m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6.3E-2</c:v>
                </c:pt>
                <c:pt idx="1">
                  <c:v>0.2104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0C-4210-8530-E142130011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0.25m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6.2E-2</c:v>
                </c:pt>
                <c:pt idx="1">
                  <c:v>6.0999999999999999E-2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0C-4210-8530-E142130011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0.5m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0.61</c:v>
                </c:pt>
                <c:pt idx="1">
                  <c:v>0.2084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0C-4210-8530-E142130011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1m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V1_01_easy</c:v>
                </c:pt>
                <c:pt idx="1">
                  <c:v>V2_01_easy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0.18</c:v>
                </c:pt>
                <c:pt idx="1">
                  <c:v>0.51100000000000001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0C-4210-8530-E142130011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91985647"/>
        <c:axId val="491978447"/>
      </c:barChart>
      <c:catAx>
        <c:axId val="49198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78447"/>
        <c:crosses val="autoZero"/>
        <c:auto val="1"/>
        <c:lblAlgn val="ctr"/>
        <c:lblOffset val="100"/>
        <c:noMultiLvlLbl val="0"/>
      </c:catAx>
      <c:valAx>
        <c:axId val="49197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98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24/07/2023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24/07/2023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can we get the data association?</a:t>
            </a:r>
            <a:endParaRPr lang="zh-CN" altLang="en-US" dirty="0"/>
          </a:p>
          <a:p>
            <a:r>
              <a:rPr lang="en-US" altLang="zh-CN" dirty="0"/>
              <a:t>1Iteratively, f</a:t>
            </a:r>
            <a:r>
              <a:rPr lang="zh-CN" altLang="en-US" dirty="0"/>
              <a:t>or each reconstructed point, we find its nearest neighbor in the map</a:t>
            </a:r>
            <a:r>
              <a:rPr lang="en-US" altLang="zh-CN" dirty="0"/>
              <a:t>, </a:t>
            </a:r>
            <a:r>
              <a:rPr lang="zh-CN" altLang="en-US" dirty="0">
                <a:sym typeface="+mn-ea"/>
              </a:rPr>
              <a:t>If the nearest neighbor is close enough, the pair is added to the correspondence set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/>
          </a:p>
          <a:p>
            <a:r>
              <a:rPr lang="en-US" altLang="zh-CN" dirty="0"/>
              <a:t>2Compute similarity transformation estimate according to current correspondence.</a:t>
            </a:r>
            <a:endParaRPr lang="zh-CN" altLang="en-US" dirty="0"/>
          </a:p>
          <a:p>
            <a:r>
              <a:rPr lang="zh-CN" altLang="en-US" dirty="0"/>
              <a:t>As the algorithm converges, point-to-point distances are decreasing</a:t>
            </a:r>
            <a:r>
              <a:rPr lang="en-US" altLang="zh-CN" dirty="0"/>
              <a:t> in every iteration</a:t>
            </a:r>
            <a:r>
              <a:rPr lang="zh-CN" altLang="en-US" dirty="0"/>
              <a:t>, </a:t>
            </a:r>
            <a:r>
              <a:rPr lang="en-US" altLang="zh-CN" dirty="0"/>
              <a:t>thus</a:t>
            </a:r>
            <a:r>
              <a:rPr lang="zh-CN" altLang="en-US" dirty="0"/>
              <a:t> we can choose the threshold more strictly in order to retain only high-quality associations.</a:t>
            </a:r>
          </a:p>
          <a:p>
            <a:r>
              <a:rPr lang="en-US" altLang="zh-CN" dirty="0"/>
              <a:t>However this method has a significant drawback, that the set of reconstructed points overlaps only partially with the lidar map.</a:t>
            </a:r>
          </a:p>
          <a:p>
            <a:r>
              <a:rPr lang="en-US" altLang="zh-CN" dirty="0"/>
              <a:t>Therefore points di might have no meaningful correspondence in </a:t>
            </a:r>
            <a:r>
              <a:rPr lang="en-US" altLang="zh-CN" dirty="0" err="1"/>
              <a:t>Lidarmap</a:t>
            </a:r>
            <a:r>
              <a:rPr lang="en-US" altLang="zh-CN" dirty="0"/>
              <a:t> which will lead to bad performance.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can we get the data association?</a:t>
            </a:r>
            <a:endParaRPr lang="zh-CN" altLang="en-US" dirty="0"/>
          </a:p>
          <a:p>
            <a:r>
              <a:rPr lang="en-US" altLang="zh-CN" dirty="0"/>
              <a:t>1Iteratively, f</a:t>
            </a:r>
            <a:r>
              <a:rPr lang="zh-CN" altLang="en-US" dirty="0"/>
              <a:t>or each reconstructed point, we find its nearest neighbor in the map</a:t>
            </a:r>
            <a:r>
              <a:rPr lang="en-US" altLang="zh-CN" dirty="0"/>
              <a:t>, </a:t>
            </a:r>
            <a:r>
              <a:rPr lang="zh-CN" altLang="en-US" dirty="0">
                <a:sym typeface="+mn-ea"/>
              </a:rPr>
              <a:t>If the nearest neighbor is close enough, the pair is added to the correspondence set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/>
          </a:p>
          <a:p>
            <a:r>
              <a:rPr lang="en-US" altLang="zh-CN" dirty="0"/>
              <a:t>2Compute similarity transformation estimate according to current correspondence.</a:t>
            </a:r>
            <a:endParaRPr lang="zh-CN" altLang="en-US" dirty="0"/>
          </a:p>
          <a:p>
            <a:r>
              <a:rPr lang="zh-CN" altLang="en-US" dirty="0"/>
              <a:t>As the algorithm converges, point-to-point distances are decreasing</a:t>
            </a:r>
            <a:r>
              <a:rPr lang="en-US" altLang="zh-CN" dirty="0"/>
              <a:t> in every iteration</a:t>
            </a:r>
            <a:r>
              <a:rPr lang="zh-CN" altLang="en-US" dirty="0"/>
              <a:t>, </a:t>
            </a:r>
            <a:r>
              <a:rPr lang="en-US" altLang="zh-CN" dirty="0"/>
              <a:t>thus</a:t>
            </a:r>
            <a:r>
              <a:rPr lang="zh-CN" altLang="en-US" dirty="0"/>
              <a:t> we can choose the threshold more strictly in order to retain only high-quality associations.</a:t>
            </a:r>
          </a:p>
          <a:p>
            <a:r>
              <a:rPr lang="en-US" altLang="zh-CN" dirty="0"/>
              <a:t>However this method has a significant drawback, that the set of reconstructed points overlaps only partially with the lidar map.</a:t>
            </a:r>
          </a:p>
          <a:p>
            <a:r>
              <a:rPr lang="en-US" altLang="zh-CN" dirty="0"/>
              <a:t>Therefore points di might have no meaningful correspondence in </a:t>
            </a:r>
            <a:r>
              <a:rPr lang="en-US" altLang="zh-CN" dirty="0" err="1"/>
              <a:t>Lidarmap</a:t>
            </a:r>
            <a:r>
              <a:rPr lang="en-US" altLang="zh-CN" dirty="0"/>
              <a:t> which will lead to bad performance.</a:t>
            </a:r>
          </a:p>
        </p:txBody>
      </p:sp>
    </p:spTree>
    <p:extLst>
      <p:ext uri="{BB962C8B-B14F-4D97-AF65-F5344CB8AC3E}">
        <p14:creationId xmlns:p14="http://schemas.microsoft.com/office/powerpoint/2010/main" val="214551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The problem mentioned above have</a:t>
            </a:r>
            <a:r>
              <a:rPr lang="zh-CN" altLang="en-US" dirty="0"/>
              <a:t> severe consequences in terms of accuracy, we</a:t>
            </a:r>
            <a:r>
              <a:rPr lang="en-US" altLang="zh-CN" dirty="0"/>
              <a:t> have to</a:t>
            </a:r>
            <a:r>
              <a:rPr lang="zh-CN" altLang="en-US" dirty="0"/>
              <a:t> refine the correspondence set using the map</a:t>
            </a:r>
            <a:r>
              <a:rPr lang="en-US" altLang="zh-CN" dirty="0"/>
              <a:t>’</a:t>
            </a:r>
            <a:r>
              <a:rPr lang="zh-CN" altLang="en-US" dirty="0"/>
              <a:t>s local point distribution.</a:t>
            </a:r>
          </a:p>
          <a:p>
            <a:endParaRPr lang="zh-CN" altLang="en-US" dirty="0"/>
          </a:p>
          <a:p>
            <a:r>
              <a:rPr lang="zh-CN" altLang="en-US" dirty="0"/>
              <a:t>The objective is to filter out correspondences associating points di that are located in areas not covered by or on the boundaries of the map.</a:t>
            </a:r>
          </a:p>
          <a:p>
            <a:endParaRPr lang="zh-CN" altLang="en-US" dirty="0"/>
          </a:p>
          <a:p>
            <a:r>
              <a:rPr lang="en-US" altLang="zh-CN" dirty="0"/>
              <a:t>~</a:t>
            </a:r>
            <a:r>
              <a:rPr lang="zh-CN" altLang="en-US" dirty="0"/>
              <a:t>the local point</a:t>
            </a:r>
            <a:r>
              <a:rPr lang="en-US" altLang="zh-CN" dirty="0"/>
              <a:t> </a:t>
            </a:r>
            <a:r>
              <a:rPr lang="zh-CN" altLang="en-US" dirty="0"/>
              <a:t>is constructed offline, its computation does not affect the online performance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194847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The problem mentioned above have</a:t>
            </a:r>
            <a:r>
              <a:rPr lang="zh-CN" altLang="en-US" dirty="0"/>
              <a:t> severe consequences in terms of accuracy, we</a:t>
            </a:r>
            <a:r>
              <a:rPr lang="en-US" altLang="zh-CN" dirty="0"/>
              <a:t> have to</a:t>
            </a:r>
            <a:r>
              <a:rPr lang="zh-CN" altLang="en-US" dirty="0"/>
              <a:t> refine the correspondence set using the map</a:t>
            </a:r>
            <a:r>
              <a:rPr lang="en-US" altLang="zh-CN" dirty="0"/>
              <a:t>’</a:t>
            </a:r>
            <a:r>
              <a:rPr lang="zh-CN" altLang="en-US" dirty="0"/>
              <a:t>s local point distribution.</a:t>
            </a:r>
          </a:p>
          <a:p>
            <a:endParaRPr lang="zh-CN" altLang="en-US" dirty="0"/>
          </a:p>
          <a:p>
            <a:r>
              <a:rPr lang="zh-CN" altLang="en-US" dirty="0"/>
              <a:t>The objective is to filter out correspondences associating points di that are located in areas not covered by or on the boundaries of the map.</a:t>
            </a:r>
          </a:p>
          <a:p>
            <a:endParaRPr lang="zh-CN" altLang="en-US" dirty="0"/>
          </a:p>
          <a:p>
            <a:r>
              <a:rPr lang="en-US" altLang="zh-CN" dirty="0"/>
              <a:t>~</a:t>
            </a:r>
            <a:r>
              <a:rPr lang="zh-CN" altLang="en-US" dirty="0"/>
              <a:t>the local point</a:t>
            </a:r>
            <a:r>
              <a:rPr lang="en-US" altLang="zh-CN" dirty="0"/>
              <a:t> </a:t>
            </a:r>
            <a:r>
              <a:rPr lang="zh-CN" altLang="en-US" dirty="0"/>
              <a:t>is constructed offline, its computation does not affect the online performance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21318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Yunxiang Lu and Jiachen Lu | ADL4CV Presentation | Dense Captioning for 3D Scenes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Yunxiang Lu and Jiachen Lu | ADL4CV Presentation | Dense Captioning for 3D Scenes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Yunxiang Lu and Jiachen Lu | ADL4CV Presentation | Dense Captioning for 3D Scenes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75.xml"/><Relationship Id="rId21" Type="http://schemas.openxmlformats.org/officeDocument/2006/relationships/image" Target="../media/image20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image" Target="../media/image19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10" Type="http://schemas.openxmlformats.org/officeDocument/2006/relationships/tags" Target="../tags/tag182.xml"/><Relationship Id="rId19" Type="http://schemas.openxmlformats.org/officeDocument/2006/relationships/image" Target="../media/image180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92.xml"/><Relationship Id="rId21" Type="http://schemas.openxmlformats.org/officeDocument/2006/relationships/image" Target="../media/image22.png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image" Target="../media/image21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10" Type="http://schemas.openxmlformats.org/officeDocument/2006/relationships/tags" Target="../tags/tag199.xml"/><Relationship Id="rId19" Type="http://schemas.openxmlformats.org/officeDocument/2006/relationships/image" Target="../media/image200.png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image" Target="../media/image24.png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image" Target="../media/image17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image" Target="../media/image23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image" Target="../media/image220.png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4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3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10.png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notesSlide" Target="../notesSlides/notesSlide3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3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72.xml"/><Relationship Id="rId21" Type="http://schemas.openxmlformats.org/officeDocument/2006/relationships/tags" Target="../tags/tag67.xml"/><Relationship Id="rId42" Type="http://schemas.openxmlformats.org/officeDocument/2006/relationships/tags" Target="../tags/tag88.xml"/><Relationship Id="rId47" Type="http://schemas.openxmlformats.org/officeDocument/2006/relationships/tags" Target="../tags/tag93.xml"/><Relationship Id="rId63" Type="http://schemas.openxmlformats.org/officeDocument/2006/relationships/tags" Target="../tags/tag109.xml"/><Relationship Id="rId68" Type="http://schemas.openxmlformats.org/officeDocument/2006/relationships/tags" Target="../tags/tag114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9" Type="http://schemas.openxmlformats.org/officeDocument/2006/relationships/tags" Target="../tags/tag75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37" Type="http://schemas.openxmlformats.org/officeDocument/2006/relationships/tags" Target="../tags/tag83.xml"/><Relationship Id="rId40" Type="http://schemas.openxmlformats.org/officeDocument/2006/relationships/tags" Target="../tags/tag86.xml"/><Relationship Id="rId45" Type="http://schemas.openxmlformats.org/officeDocument/2006/relationships/tags" Target="../tags/tag91.xml"/><Relationship Id="rId53" Type="http://schemas.openxmlformats.org/officeDocument/2006/relationships/tags" Target="../tags/tag99.xml"/><Relationship Id="rId58" Type="http://schemas.openxmlformats.org/officeDocument/2006/relationships/tags" Target="../tags/tag104.xml"/><Relationship Id="rId66" Type="http://schemas.openxmlformats.org/officeDocument/2006/relationships/tags" Target="../tags/tag112.xml"/><Relationship Id="rId74" Type="http://schemas.openxmlformats.org/officeDocument/2006/relationships/slideLayout" Target="../slideLayouts/slideLayout5.xml"/><Relationship Id="rId5" Type="http://schemas.openxmlformats.org/officeDocument/2006/relationships/tags" Target="../tags/tag51.xml"/><Relationship Id="rId61" Type="http://schemas.openxmlformats.org/officeDocument/2006/relationships/tags" Target="../tags/tag107.xml"/><Relationship Id="rId19" Type="http://schemas.openxmlformats.org/officeDocument/2006/relationships/tags" Target="../tags/tag6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tags" Target="../tags/tag81.xml"/><Relationship Id="rId43" Type="http://schemas.openxmlformats.org/officeDocument/2006/relationships/tags" Target="../tags/tag89.xml"/><Relationship Id="rId48" Type="http://schemas.openxmlformats.org/officeDocument/2006/relationships/tags" Target="../tags/tag94.xml"/><Relationship Id="rId56" Type="http://schemas.openxmlformats.org/officeDocument/2006/relationships/tags" Target="../tags/tag102.xml"/><Relationship Id="rId64" Type="http://schemas.openxmlformats.org/officeDocument/2006/relationships/tags" Target="../tags/tag110.xml"/><Relationship Id="rId69" Type="http://schemas.openxmlformats.org/officeDocument/2006/relationships/tags" Target="../tags/tag115.xml"/><Relationship Id="rId8" Type="http://schemas.openxmlformats.org/officeDocument/2006/relationships/tags" Target="../tags/tag54.xml"/><Relationship Id="rId51" Type="http://schemas.openxmlformats.org/officeDocument/2006/relationships/tags" Target="../tags/tag97.xml"/><Relationship Id="rId72" Type="http://schemas.openxmlformats.org/officeDocument/2006/relationships/tags" Target="../tags/tag118.xml"/><Relationship Id="rId3" Type="http://schemas.openxmlformats.org/officeDocument/2006/relationships/tags" Target="../tags/tag49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38" Type="http://schemas.openxmlformats.org/officeDocument/2006/relationships/tags" Target="../tags/tag84.xml"/><Relationship Id="rId46" Type="http://schemas.openxmlformats.org/officeDocument/2006/relationships/tags" Target="../tags/tag92.xml"/><Relationship Id="rId59" Type="http://schemas.openxmlformats.org/officeDocument/2006/relationships/tags" Target="../tags/tag105.xml"/><Relationship Id="rId67" Type="http://schemas.openxmlformats.org/officeDocument/2006/relationships/tags" Target="../tags/tag113.xml"/><Relationship Id="rId20" Type="http://schemas.openxmlformats.org/officeDocument/2006/relationships/tags" Target="../tags/tag66.xml"/><Relationship Id="rId41" Type="http://schemas.openxmlformats.org/officeDocument/2006/relationships/tags" Target="../tags/tag87.xml"/><Relationship Id="rId54" Type="http://schemas.openxmlformats.org/officeDocument/2006/relationships/tags" Target="../tags/tag100.xml"/><Relationship Id="rId62" Type="http://schemas.openxmlformats.org/officeDocument/2006/relationships/tags" Target="../tags/tag108.xml"/><Relationship Id="rId70" Type="http://schemas.openxmlformats.org/officeDocument/2006/relationships/tags" Target="../tags/tag116.xml"/><Relationship Id="rId75" Type="http://schemas.openxmlformats.org/officeDocument/2006/relationships/notesSlide" Target="../notesSlides/notesSlide4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36" Type="http://schemas.openxmlformats.org/officeDocument/2006/relationships/tags" Target="../tags/tag82.xml"/><Relationship Id="rId49" Type="http://schemas.openxmlformats.org/officeDocument/2006/relationships/tags" Target="../tags/tag95.xml"/><Relationship Id="rId57" Type="http://schemas.openxmlformats.org/officeDocument/2006/relationships/tags" Target="../tags/tag103.xml"/><Relationship Id="rId10" Type="http://schemas.openxmlformats.org/officeDocument/2006/relationships/tags" Target="../tags/tag56.xml"/><Relationship Id="rId31" Type="http://schemas.openxmlformats.org/officeDocument/2006/relationships/tags" Target="../tags/tag77.xml"/><Relationship Id="rId44" Type="http://schemas.openxmlformats.org/officeDocument/2006/relationships/tags" Target="../tags/tag90.xml"/><Relationship Id="rId52" Type="http://schemas.openxmlformats.org/officeDocument/2006/relationships/tags" Target="../tags/tag98.xml"/><Relationship Id="rId60" Type="http://schemas.openxmlformats.org/officeDocument/2006/relationships/tags" Target="../tags/tag106.xml"/><Relationship Id="rId65" Type="http://schemas.openxmlformats.org/officeDocument/2006/relationships/tags" Target="../tags/tag111.xml"/><Relationship Id="rId73" Type="http://schemas.openxmlformats.org/officeDocument/2006/relationships/tags" Target="../tags/tag119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39" Type="http://schemas.openxmlformats.org/officeDocument/2006/relationships/tags" Target="../tags/tag85.xml"/><Relationship Id="rId34" Type="http://schemas.openxmlformats.org/officeDocument/2006/relationships/tags" Target="../tags/tag80.xml"/><Relationship Id="rId50" Type="http://schemas.openxmlformats.org/officeDocument/2006/relationships/tags" Target="../tags/tag96.xml"/><Relationship Id="rId55" Type="http://schemas.openxmlformats.org/officeDocument/2006/relationships/tags" Target="../tags/tag101.xml"/><Relationship Id="rId76" Type="http://schemas.openxmlformats.org/officeDocument/2006/relationships/image" Target="../media/image11.png"/><Relationship Id="rId7" Type="http://schemas.openxmlformats.org/officeDocument/2006/relationships/tags" Target="../tags/tag53.xml"/><Relationship Id="rId7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image" Target="../media/image110.png"/><Relationship Id="rId3" Type="http://schemas.openxmlformats.org/officeDocument/2006/relationships/tags" Target="../tags/tag122.xml"/><Relationship Id="rId21" Type="http://schemas.openxmlformats.org/officeDocument/2006/relationships/tags" Target="../tags/tag140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tags" Target="../tags/tag139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tags" Target="../tags/tag142.xml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tags" Target="../tags/tag141.xml"/><Relationship Id="rId27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16.png"/><Relationship Id="rId2" Type="http://schemas.openxmlformats.org/officeDocument/2006/relationships/tags" Target="../tags/tag144.xml"/><Relationship Id="rId16" Type="http://schemas.openxmlformats.org/officeDocument/2006/relationships/image" Target="../media/image15.png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image" Target="../media/image14.png"/><Relationship Id="rId10" Type="http://schemas.openxmlformats.org/officeDocument/2006/relationships/tags" Target="../tags/tag15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3" Type="http://schemas.openxmlformats.org/officeDocument/2006/relationships/tags" Target="../tags/tag157.xml"/><Relationship Id="rId21" Type="http://schemas.openxmlformats.org/officeDocument/2006/relationships/image" Target="../media/image160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image" Target="../media/image150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image" Target="../media/image18.png"/><Relationship Id="rId10" Type="http://schemas.openxmlformats.org/officeDocument/2006/relationships/tags" Target="../tags/tag164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484039"/>
            <a:ext cx="8508999" cy="2648177"/>
          </a:xfrm>
        </p:spPr>
        <p:txBody>
          <a:bodyPr/>
          <a:lstStyle/>
          <a:p>
            <a:r>
              <a:rPr lang="de-DE" altLang="zh-CN" dirty="0"/>
              <a:t>Speaker: </a:t>
            </a:r>
            <a:r>
              <a:rPr lang="en-US" altLang="zh-CN" dirty="0" err="1"/>
              <a:t>Yunxiang</a:t>
            </a:r>
            <a:r>
              <a:rPr lang="en-US" altLang="zh-CN" dirty="0"/>
              <a:t> Lu and </a:t>
            </a:r>
            <a:r>
              <a:rPr lang="de-DE" altLang="zh-CN" dirty="0" err="1"/>
              <a:t>Keyue</a:t>
            </a:r>
            <a:r>
              <a:rPr lang="de-DE" altLang="zh-CN" dirty="0"/>
              <a:t> Zhang</a:t>
            </a:r>
          </a:p>
          <a:p>
            <a:r>
              <a:rPr lang="de-DE" altLang="zh-CN" dirty="0"/>
              <a:t>Supervisor: </a:t>
            </a:r>
            <a:r>
              <a:rPr lang="en-US" altLang="zh-CN" dirty="0"/>
              <a:t>Simon </a:t>
            </a:r>
            <a:r>
              <a:rPr lang="en-US" altLang="zh-CN" dirty="0" err="1"/>
              <a:t>Klenk</a:t>
            </a:r>
            <a:endParaRPr lang="de-DE" altLang="zh-CN" dirty="0"/>
          </a:p>
          <a:p>
            <a:r>
              <a:rPr lang="en-US" altLang="zh-CN" dirty="0"/>
              <a:t>Vision-based Navigation</a:t>
            </a:r>
          </a:p>
          <a:p>
            <a:endParaRPr lang="en-US" altLang="zh-CN" dirty="0"/>
          </a:p>
          <a:p>
            <a:r>
              <a:rPr lang="de-DE" altLang="zh-CN" dirty="0"/>
              <a:t>Garching b. München, 24. </a:t>
            </a:r>
            <a:r>
              <a:rPr lang="en-US" altLang="zh-CN" dirty="0"/>
              <a:t>July</a:t>
            </a:r>
            <a:r>
              <a:rPr lang="de-DE" altLang="zh-CN" dirty="0"/>
              <a:t> 2023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6213" lvl="2" indent="0">
                  <a:buNone/>
                </a:pPr>
                <a:r>
                  <a:rPr lang="en-US" altLang="zh-CN" dirty="0"/>
                  <a:t>ICP scheme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k=2</a:t>
                </a:r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Data Association:</a:t>
                </a:r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Optimization: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9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Alignment-Optimization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ED58532-B8A6-D1EA-8152-A1FC5E6DF9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36766" y="211517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ADE7F08-860B-6B64-9F6E-4C085C0EE5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61821" y="2754711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19AAFD-8387-A114-3828-CFCAB114F8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63332" y="322578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0BC267-EB2C-983E-2B3D-768852D3DB2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27764" y="19481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038B1D-0778-7437-5AEE-F644CD79616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33808" y="236868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A866D-93AF-8478-5282-27430429B1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914354" y="27056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4D821C-4DD3-8360-50AD-8E22F46B7C3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77644" y="219706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D9DDC0-E99E-5512-8802-3B663EA4093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27963" y="262930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F6B292-AF4F-85A5-7D6B-0CED73C962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53069" y="199068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32124F9-8920-C8E4-5A0A-E09865DADE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146551" y="166637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0A1F29F-B2F4-0046-287D-52B497410D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782562" y="172792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22B294E-F79F-26EF-1234-086E033563E8}"/>
              </a:ext>
            </a:extLst>
          </p:cNvPr>
          <p:cNvCxnSpPr>
            <a:cxnSpLocks/>
            <a:stCxn id="2" idx="6"/>
            <a:endCxn id="7" idx="3"/>
          </p:cNvCxnSpPr>
          <p:nvPr/>
        </p:nvCxnSpPr>
        <p:spPr>
          <a:xfrm flipV="1">
            <a:off x="5688766" y="2163293"/>
            <a:ext cx="175903" cy="77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EEBE60-D4A0-743D-F466-21D8122DC772}"/>
              </a:ext>
            </a:extLst>
          </p:cNvPr>
          <p:cNvCxnSpPr>
            <a:cxnSpLocks/>
            <a:stCxn id="4" idx="0"/>
            <a:endCxn id="35" idx="4"/>
          </p:cNvCxnSpPr>
          <p:nvPr/>
        </p:nvCxnSpPr>
        <p:spPr>
          <a:xfrm flipH="1" flipV="1">
            <a:off x="6585808" y="3074359"/>
            <a:ext cx="103524" cy="151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D5F1B0F-F4D5-CEE0-4DDB-A0D2B7DD904E}"/>
              </a:ext>
            </a:extLst>
          </p:cNvPr>
          <p:cNvSpPr/>
          <p:nvPr/>
        </p:nvSpPr>
        <p:spPr>
          <a:xfrm rot="19707667">
            <a:off x="7031905" y="3421935"/>
            <a:ext cx="697602" cy="702586"/>
          </a:xfrm>
          <a:custGeom>
            <a:avLst/>
            <a:gdLst>
              <a:gd name="connsiteX0" fmla="*/ 0 w 492946"/>
              <a:gd name="connsiteY0" fmla="*/ 426720 h 499621"/>
              <a:gd name="connsiteX1" fmla="*/ 461554 w 492946"/>
              <a:gd name="connsiteY1" fmla="*/ 465908 h 499621"/>
              <a:gd name="connsiteX2" fmla="*/ 444137 w 492946"/>
              <a:gd name="connsiteY2" fmla="*/ 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946" h="499621">
                <a:moveTo>
                  <a:pt x="0" y="426720"/>
                </a:moveTo>
                <a:cubicBezTo>
                  <a:pt x="193765" y="481874"/>
                  <a:pt x="387531" y="537028"/>
                  <a:pt x="461554" y="465908"/>
                </a:cubicBezTo>
                <a:cubicBezTo>
                  <a:pt x="535577" y="394788"/>
                  <a:pt x="457200" y="75474"/>
                  <a:pt x="444137" y="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/>
              <p:nvPr/>
            </p:nvSpPr>
            <p:spPr>
              <a:xfrm>
                <a:off x="7252822" y="3622484"/>
                <a:ext cx="378823" cy="31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22" y="3622484"/>
                <a:ext cx="378823" cy="3125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DD0DB9C5-D33A-4862-3A0B-EBBEF569326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968839">
            <a:off x="7129644" y="302214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8B0255B-5711-CC45-1C78-D96FF48681C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847591" y="3565161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D0D0991-B3DC-C93D-0731-91E6EA73707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459808" y="282235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66CE5D-6801-AE63-6425-6FAADC7F15E7}"/>
              </a:ext>
            </a:extLst>
          </p:cNvPr>
          <p:cNvSpPr/>
          <p:nvPr/>
        </p:nvSpPr>
        <p:spPr>
          <a:xfrm>
            <a:off x="5025256" y="1746118"/>
            <a:ext cx="1044000" cy="104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F6A69E8-D93A-C1F8-A8E0-6D9F42812CD2}"/>
              </a:ext>
            </a:extLst>
          </p:cNvPr>
          <p:cNvSpPr/>
          <p:nvPr/>
        </p:nvSpPr>
        <p:spPr>
          <a:xfrm>
            <a:off x="5578080" y="2357932"/>
            <a:ext cx="1044000" cy="104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E9FAA9F-543F-253A-D99B-A76C07727CF8}"/>
              </a:ext>
            </a:extLst>
          </p:cNvPr>
          <p:cNvSpPr/>
          <p:nvPr/>
        </p:nvSpPr>
        <p:spPr>
          <a:xfrm>
            <a:off x="6155841" y="2822359"/>
            <a:ext cx="1044000" cy="104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EDD211-40B9-24AF-9F70-A63000A436AC}"/>
              </a:ext>
            </a:extLst>
          </p:cNvPr>
          <p:cNvSpPr/>
          <p:nvPr/>
        </p:nvSpPr>
        <p:spPr>
          <a:xfrm>
            <a:off x="5441587" y="3159173"/>
            <a:ext cx="1044000" cy="104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8EAE17-9CCB-6C86-81C9-77B1518261F4}"/>
              </a:ext>
            </a:extLst>
          </p:cNvPr>
          <p:cNvCxnSpPr>
            <a:cxnSpLocks/>
            <a:stCxn id="3" idx="7"/>
            <a:endCxn id="8" idx="3"/>
          </p:cNvCxnSpPr>
          <p:nvPr/>
        </p:nvCxnSpPr>
        <p:spPr>
          <a:xfrm flipV="1">
            <a:off x="6176916" y="2583780"/>
            <a:ext cx="193797" cy="207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9511ACDE-1D05-0D2A-9826-C7D00198C17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409829" y="205111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8" name="页脚占位符 5">
            <a:extLst>
              <a:ext uri="{FF2B5EF4-FFF2-40B4-BE49-F238E27FC236}">
                <a16:creationId xmlns:a16="http://schemas.microsoft.com/office/drawing/2014/main" id="{82203698-D5E1-32EC-92A1-D3E5B721D5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68B6DCF-1761-98CF-8773-C974F33CB357}"/>
              </a:ext>
            </a:extLst>
          </p:cNvPr>
          <p:cNvCxnSpPr>
            <a:cxnSpLocks/>
            <a:stCxn id="34" idx="3"/>
            <a:endCxn id="43" idx="3"/>
          </p:cNvCxnSpPr>
          <p:nvPr/>
        </p:nvCxnSpPr>
        <p:spPr>
          <a:xfrm flipH="1">
            <a:off x="5594477" y="3780256"/>
            <a:ext cx="290019" cy="27002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25D815-808A-798A-E1A4-5FBD41EF7E1F}"/>
                  </a:ext>
                </a:extLst>
              </p:cNvPr>
              <p:cNvSpPr txBox="1"/>
              <p:nvPr/>
            </p:nvSpPr>
            <p:spPr>
              <a:xfrm>
                <a:off x="5495778" y="3641797"/>
                <a:ext cx="379141" cy="245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1400" b="1" dirty="0" err="1">
                  <a:solidFill>
                    <a:srgbClr val="00529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25D815-808A-798A-E1A4-5FBD41EF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78" y="3641797"/>
                <a:ext cx="379141" cy="245580"/>
              </a:xfrm>
              <a:prstGeom prst="rect">
                <a:avLst/>
              </a:prstGeom>
              <a:blipFill>
                <a:blip r:embed="rId2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9FA87558-8C65-8726-C3D8-B87BC832F44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637053">
            <a:off x="6372016" y="107393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B96947-D78B-54CF-ABDE-E86E6F004370}"/>
              </a:ext>
            </a:extLst>
          </p:cNvPr>
          <p:cNvSpPr txBox="1"/>
          <p:nvPr/>
        </p:nvSpPr>
        <p:spPr>
          <a:xfrm>
            <a:off x="6527255" y="1012723"/>
            <a:ext cx="207511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reconstructed local landmarks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A0354BD-C9E0-E8FF-6294-CD9BE4372FF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637053">
            <a:off x="6372016" y="130199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947C36-FAB4-0985-B5CD-6AF53AC2FA1D}"/>
              </a:ext>
            </a:extLst>
          </p:cNvPr>
          <p:cNvSpPr txBox="1"/>
          <p:nvPr/>
        </p:nvSpPr>
        <p:spPr>
          <a:xfrm>
            <a:off x="6527254" y="1233485"/>
            <a:ext cx="183496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points in Lidar map</a:t>
            </a:r>
            <a:endParaRPr lang="zh-CN" alt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2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 animBg="1"/>
      <p:bldP spid="41" grpId="0" animBg="1"/>
      <p:bldP spid="42" grpId="0" animBg="1"/>
      <p:bldP spid="43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6213" lvl="2" indent="0">
                  <a:buNone/>
                </a:pPr>
                <a:r>
                  <a:rPr lang="en-US" altLang="zh-CN" dirty="0"/>
                  <a:t>ICP scheme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k=3</a:t>
                </a:r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Data Association:</a:t>
                </a:r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Optimization: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9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Alignment-Optimization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ED58532-B8A6-D1EA-8152-A1FC5E6DF9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50737" y="1669837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ADE7F08-860B-6B64-9F6E-4C085C0EE5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75792" y="2309375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19AAFD-8387-A114-3828-CFCAB114F8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77303" y="2780447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0BC267-EB2C-983E-2B3D-768852D3DB2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20136" y="193650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038B1D-0778-7437-5AEE-F644CD79616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26180" y="235699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A866D-93AF-8478-5282-27430429B1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906726" y="269390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4D821C-4DD3-8360-50AD-8E22F46B7C3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70016" y="218537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D9DDC0-E99E-5512-8802-3B663EA4093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20335" y="261761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F6B292-AF4F-85A5-7D6B-0CED73C962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45441" y="197899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32124F9-8920-C8E4-5A0A-E09865DADE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138923" y="165468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FCB287-B82E-BE9E-D3B7-8FD042B01D1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08126" y="206250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0A1F29F-B2F4-0046-287D-52B497410DC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774934" y="171623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D5F1B0F-F4D5-CEE0-4DDB-A0D2B7DD904E}"/>
              </a:ext>
            </a:extLst>
          </p:cNvPr>
          <p:cNvSpPr/>
          <p:nvPr/>
        </p:nvSpPr>
        <p:spPr>
          <a:xfrm rot="19707667">
            <a:off x="7005659" y="3294303"/>
            <a:ext cx="752400" cy="683621"/>
          </a:xfrm>
          <a:custGeom>
            <a:avLst/>
            <a:gdLst>
              <a:gd name="connsiteX0" fmla="*/ 0 w 492946"/>
              <a:gd name="connsiteY0" fmla="*/ 426720 h 499621"/>
              <a:gd name="connsiteX1" fmla="*/ 461554 w 492946"/>
              <a:gd name="connsiteY1" fmla="*/ 465908 h 499621"/>
              <a:gd name="connsiteX2" fmla="*/ 444137 w 492946"/>
              <a:gd name="connsiteY2" fmla="*/ 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946" h="499621">
                <a:moveTo>
                  <a:pt x="0" y="426720"/>
                </a:moveTo>
                <a:cubicBezTo>
                  <a:pt x="193765" y="481874"/>
                  <a:pt x="387531" y="537028"/>
                  <a:pt x="461554" y="465908"/>
                </a:cubicBezTo>
                <a:cubicBezTo>
                  <a:pt x="535577" y="394788"/>
                  <a:pt x="457200" y="75474"/>
                  <a:pt x="444137" y="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/>
              <p:nvPr/>
            </p:nvSpPr>
            <p:spPr>
              <a:xfrm>
                <a:off x="7291595" y="3496363"/>
                <a:ext cx="378823" cy="31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595" y="3496363"/>
                <a:ext cx="378823" cy="3125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DD0DB9C5-D33A-4862-3A0B-EBBEF569326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968839">
            <a:off x="7122016" y="30104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8B0255B-5711-CC45-1C78-D96FF48681C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99535" y="3094994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66CE5D-6801-AE63-6425-6FAADC7F15E7}"/>
              </a:ext>
            </a:extLst>
          </p:cNvPr>
          <p:cNvSpPr/>
          <p:nvPr/>
        </p:nvSpPr>
        <p:spPr>
          <a:xfrm>
            <a:off x="5325362" y="1352810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F6A69E8-D93A-C1F8-A8E0-6D9F42812CD2}"/>
              </a:ext>
            </a:extLst>
          </p:cNvPr>
          <p:cNvSpPr/>
          <p:nvPr/>
        </p:nvSpPr>
        <p:spPr>
          <a:xfrm>
            <a:off x="5853344" y="2005617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E9FAA9F-543F-253A-D99B-A76C07727CF8}"/>
              </a:ext>
            </a:extLst>
          </p:cNvPr>
          <p:cNvSpPr/>
          <p:nvPr/>
        </p:nvSpPr>
        <p:spPr>
          <a:xfrm>
            <a:off x="6455484" y="2473643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EDD211-40B9-24AF-9F70-A63000A436AC}"/>
              </a:ext>
            </a:extLst>
          </p:cNvPr>
          <p:cNvSpPr/>
          <p:nvPr/>
        </p:nvSpPr>
        <p:spPr>
          <a:xfrm>
            <a:off x="5783729" y="2768154"/>
            <a:ext cx="864000" cy="864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A8A118C-060D-BBAF-5787-CD3EF7B1DC43}"/>
              </a:ext>
            </a:extLst>
          </p:cNvPr>
          <p:cNvCxnSpPr>
            <a:cxnSpLocks/>
          </p:cNvCxnSpPr>
          <p:nvPr/>
        </p:nvCxnSpPr>
        <p:spPr>
          <a:xfrm flipV="1">
            <a:off x="6327227" y="3015898"/>
            <a:ext cx="147036" cy="138462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AD0D0991-B3DC-C93D-0731-91E6EA73707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452180" y="281066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页脚占位符 5">
            <a:extLst>
              <a:ext uri="{FF2B5EF4-FFF2-40B4-BE49-F238E27FC236}">
                <a16:creationId xmlns:a16="http://schemas.microsoft.com/office/drawing/2014/main" id="{37F638EE-86E1-87A8-FB52-F65D83BD31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7479CD4-EC77-18E9-CE93-47A223436713}"/>
              </a:ext>
            </a:extLst>
          </p:cNvPr>
          <p:cNvCxnSpPr>
            <a:cxnSpLocks/>
            <a:stCxn id="34" idx="3"/>
            <a:endCxn id="43" idx="3"/>
          </p:cNvCxnSpPr>
          <p:nvPr/>
        </p:nvCxnSpPr>
        <p:spPr>
          <a:xfrm flipH="1">
            <a:off x="5910259" y="3310089"/>
            <a:ext cx="226181" cy="19553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BA13C41-C597-AF0E-515F-BAFF53911F9A}"/>
                  </a:ext>
                </a:extLst>
              </p:cNvPr>
              <p:cNvSpPr txBox="1"/>
              <p:nvPr/>
            </p:nvSpPr>
            <p:spPr>
              <a:xfrm>
                <a:off x="5792611" y="3121204"/>
                <a:ext cx="379141" cy="245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1400" b="1" dirty="0" err="1">
                  <a:solidFill>
                    <a:srgbClr val="00529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BA13C41-C597-AF0E-515F-BAFF53911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11" y="3121204"/>
                <a:ext cx="379141" cy="245580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4944F4A-4F91-FB4A-FDBE-31856CFF7C87}"/>
              </a:ext>
            </a:extLst>
          </p:cNvPr>
          <p:cNvCxnSpPr>
            <a:cxnSpLocks/>
          </p:cNvCxnSpPr>
          <p:nvPr/>
        </p:nvCxnSpPr>
        <p:spPr>
          <a:xfrm>
            <a:off x="5820005" y="1880531"/>
            <a:ext cx="80070" cy="135031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5D2291F4-64CE-C8D2-C5E3-EF15155D07C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637053">
            <a:off x="6372016" y="107393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44C223-AA20-7E20-BB4C-406A3F0F8398}"/>
              </a:ext>
            </a:extLst>
          </p:cNvPr>
          <p:cNvSpPr txBox="1"/>
          <p:nvPr/>
        </p:nvSpPr>
        <p:spPr>
          <a:xfrm>
            <a:off x="6527255" y="1012723"/>
            <a:ext cx="207511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reconstructed local landmarks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46715DC-40FE-319D-22FF-F889E871EBF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637053">
            <a:off x="6372016" y="130199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CB2674-65B1-B1E3-EDFA-D82DD64B878B}"/>
              </a:ext>
            </a:extLst>
          </p:cNvPr>
          <p:cNvSpPr txBox="1"/>
          <p:nvPr/>
        </p:nvSpPr>
        <p:spPr>
          <a:xfrm>
            <a:off x="6527254" y="1233485"/>
            <a:ext cx="183496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points in Lidar map</a:t>
            </a:r>
            <a:endParaRPr lang="zh-CN" altLang="en-US" sz="1200" dirty="0" err="1">
              <a:latin typeface="+mn-lt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88EE3A3-7C67-7ECA-54E9-B3EFF644633D}"/>
              </a:ext>
            </a:extLst>
          </p:cNvPr>
          <p:cNvCxnSpPr>
            <a:cxnSpLocks/>
          </p:cNvCxnSpPr>
          <p:nvPr/>
        </p:nvCxnSpPr>
        <p:spPr>
          <a:xfrm>
            <a:off x="6310612" y="2429156"/>
            <a:ext cx="126065" cy="70750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9C39E1C-E08C-5905-F97A-577A43DD34C2}"/>
              </a:ext>
            </a:extLst>
          </p:cNvPr>
          <p:cNvCxnSpPr>
            <a:cxnSpLocks/>
          </p:cNvCxnSpPr>
          <p:nvPr/>
        </p:nvCxnSpPr>
        <p:spPr>
          <a:xfrm flipV="1">
            <a:off x="6922701" y="2819909"/>
            <a:ext cx="91071" cy="100764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4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 animBg="1"/>
      <p:bldP spid="41" grpId="0" animBg="1"/>
      <p:bldP spid="42" grpId="0" animBg="1"/>
      <p:bldP spid="43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6213" lvl="2" indent="0">
                  <a:buNone/>
                </a:pPr>
                <a:r>
                  <a:rPr lang="en-US" altLang="zh-CN" dirty="0"/>
                  <a:t>After K iterations </a:t>
                </a:r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From origin landmarks to optimized landmarks:</a:t>
                </a:r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Transform all point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and keyframe poses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3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Alignment-Update landmarks and poses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0BC267-EB2C-983E-2B3D-768852D3DB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20136" y="196838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038B1D-0778-7437-5AEE-F644CD7961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26180" y="238887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A866D-93AF-8478-5282-27430429B1F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06726" y="272578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4D821C-4DD3-8360-50AD-8E22F46B7C3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870016" y="22172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D9DDC0-E99E-5512-8802-3B663EA4093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20335" y="264949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F6B292-AF4F-85A5-7D6B-0CED73C962B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45441" y="201087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32124F9-8920-C8E4-5A0A-E09865DADE0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38923" y="16865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FCB287-B82E-BE9E-D3B7-8FD042B01D1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08126" y="209438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0A1F29F-B2F4-0046-287D-52B497410DC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774934" y="174811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D5F1B0F-F4D5-CEE0-4DDB-A0D2B7DD904E}"/>
              </a:ext>
            </a:extLst>
          </p:cNvPr>
          <p:cNvSpPr/>
          <p:nvPr/>
        </p:nvSpPr>
        <p:spPr>
          <a:xfrm rot="10800000">
            <a:off x="5112708" y="1616337"/>
            <a:ext cx="571351" cy="644445"/>
          </a:xfrm>
          <a:custGeom>
            <a:avLst/>
            <a:gdLst>
              <a:gd name="connsiteX0" fmla="*/ 0 w 492946"/>
              <a:gd name="connsiteY0" fmla="*/ 426720 h 499621"/>
              <a:gd name="connsiteX1" fmla="*/ 461554 w 492946"/>
              <a:gd name="connsiteY1" fmla="*/ 465908 h 499621"/>
              <a:gd name="connsiteX2" fmla="*/ 444137 w 492946"/>
              <a:gd name="connsiteY2" fmla="*/ 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946" h="499621">
                <a:moveTo>
                  <a:pt x="0" y="426720"/>
                </a:moveTo>
                <a:cubicBezTo>
                  <a:pt x="193765" y="481874"/>
                  <a:pt x="387531" y="537028"/>
                  <a:pt x="461554" y="465908"/>
                </a:cubicBezTo>
                <a:cubicBezTo>
                  <a:pt x="535577" y="394788"/>
                  <a:pt x="457200" y="75474"/>
                  <a:pt x="444137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/>
              <p:nvPr/>
            </p:nvSpPr>
            <p:spPr>
              <a:xfrm>
                <a:off x="4976631" y="1272510"/>
                <a:ext cx="3788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631" y="1272510"/>
                <a:ext cx="37882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DD0DB9C5-D33A-4862-3A0B-EBBEF56932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968839">
            <a:off x="7122016" y="304233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8B0255B-5711-CC45-1C78-D96FF48681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332762" y="3059261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66CE5D-6801-AE63-6425-6FAADC7F15E7}"/>
              </a:ext>
            </a:extLst>
          </p:cNvPr>
          <p:cNvSpPr/>
          <p:nvPr/>
        </p:nvSpPr>
        <p:spPr>
          <a:xfrm>
            <a:off x="5741287" y="1686560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F6A69E8-D93A-C1F8-A8E0-6D9F42812CD2}"/>
              </a:ext>
            </a:extLst>
          </p:cNvPr>
          <p:cNvSpPr/>
          <p:nvPr/>
        </p:nvSpPr>
        <p:spPr>
          <a:xfrm>
            <a:off x="6264923" y="2262167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E9FAA9F-543F-253A-D99B-A76C07727CF8}"/>
              </a:ext>
            </a:extLst>
          </p:cNvPr>
          <p:cNvSpPr/>
          <p:nvPr/>
        </p:nvSpPr>
        <p:spPr>
          <a:xfrm>
            <a:off x="6860503" y="2723196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EDD211-40B9-24AF-9F70-A63000A436AC}"/>
              </a:ext>
            </a:extLst>
          </p:cNvPr>
          <p:cNvSpPr/>
          <p:nvPr/>
        </p:nvSpPr>
        <p:spPr>
          <a:xfrm>
            <a:off x="6242762" y="2977787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A8A118C-060D-BBAF-5787-CD3EF7B1DC43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>
          <a:xfrm flipH="1" flipV="1">
            <a:off x="6489085" y="3057641"/>
            <a:ext cx="58772" cy="38525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AD0D0991-B3DC-C93D-0731-91E6EA73707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52180" y="284254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ADE7F08-860B-6B64-9F6E-4C085C0EE5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361012" y="2339225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19AAFD-8387-A114-3828-CFCAB114F8B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962523" y="2810297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ED58532-B8A6-D1EA-8152-A1FC5E6DF9A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831992" y="1762805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8D47EB5-624D-614A-5770-9C51FDF4435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292284" y="2270670"/>
            <a:ext cx="252000" cy="252000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CB827F1-A7AC-EC07-4574-29A63465764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24697" y="2881934"/>
            <a:ext cx="252000" cy="252000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947552F-503B-D4E7-F290-B4C4B3FA9B9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418850" y="3381280"/>
            <a:ext cx="252000" cy="252000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97AAEB8-EC43-9A05-9E6F-4A3C642DAD8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03109" y="3720658"/>
            <a:ext cx="252000" cy="252000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A240F1-684E-C18F-15E1-55A0925F2CFC}"/>
              </a:ext>
            </a:extLst>
          </p:cNvPr>
          <p:cNvGrpSpPr/>
          <p:nvPr/>
        </p:nvGrpSpPr>
        <p:grpSpPr>
          <a:xfrm rot="14601461">
            <a:off x="6422525" y="4040863"/>
            <a:ext cx="488662" cy="752745"/>
            <a:chOff x="7607339" y="2970750"/>
            <a:chExt cx="488662" cy="752745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5121288-87B3-CE34-09AC-F180B40AD4AA}"/>
                </a:ext>
              </a:extLst>
            </p:cNvPr>
            <p:cNvCxnSpPr>
              <a:cxnSpLocks/>
            </p:cNvCxnSpPr>
            <p:nvPr/>
          </p:nvCxnSpPr>
          <p:spPr>
            <a:xfrm rot="6476152" flipV="1">
              <a:off x="7739751" y="3367246"/>
              <a:ext cx="223837" cy="48866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224D1E6-8934-5D4C-D015-CB3D685CD938}"/>
                </a:ext>
              </a:extLst>
            </p:cNvPr>
            <p:cNvCxnSpPr>
              <a:cxnSpLocks/>
            </p:cNvCxnSpPr>
            <p:nvPr/>
          </p:nvCxnSpPr>
          <p:spPr>
            <a:xfrm rot="6476152" flipH="1" flipV="1">
              <a:off x="7557216" y="3139663"/>
              <a:ext cx="495406" cy="15757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DA2D390-8274-9ECE-6AE9-CA2A44D0D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678" y="3381783"/>
              <a:ext cx="346332" cy="4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02CD46-B0EA-5336-57F8-1C09585C6151}"/>
                  </a:ext>
                </a:extLst>
              </p:cNvPr>
              <p:cNvSpPr txBox="1"/>
              <p:nvPr/>
            </p:nvSpPr>
            <p:spPr>
              <a:xfrm>
                <a:off x="5965073" y="4571769"/>
                <a:ext cx="1729028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200" dirty="0"/>
                  <a:t>Keyframe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02CD46-B0EA-5336-57F8-1C09585C6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073" y="4571769"/>
                <a:ext cx="1729028" cy="193002"/>
              </a:xfrm>
              <a:prstGeom prst="rect">
                <a:avLst/>
              </a:prstGeom>
              <a:blipFill>
                <a:blip r:embed="rId25"/>
                <a:stretch>
                  <a:fillRect t="-21875" b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80D7E8-01A3-5C30-795F-0F23922C96AF}"/>
              </a:ext>
            </a:extLst>
          </p:cNvPr>
          <p:cNvGrpSpPr/>
          <p:nvPr/>
        </p:nvGrpSpPr>
        <p:grpSpPr>
          <a:xfrm rot="14601461">
            <a:off x="7252490" y="3586432"/>
            <a:ext cx="488662" cy="752745"/>
            <a:chOff x="7607339" y="2970750"/>
            <a:chExt cx="488662" cy="752745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DF65759-0130-2013-9436-EF2A19105E84}"/>
                </a:ext>
              </a:extLst>
            </p:cNvPr>
            <p:cNvCxnSpPr>
              <a:cxnSpLocks/>
            </p:cNvCxnSpPr>
            <p:nvPr/>
          </p:nvCxnSpPr>
          <p:spPr>
            <a:xfrm rot="6476152" flipV="1">
              <a:off x="7739751" y="3367246"/>
              <a:ext cx="223837" cy="48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63B0DF9-03A5-E945-570C-F21FEC9C8F69}"/>
                </a:ext>
              </a:extLst>
            </p:cNvPr>
            <p:cNvCxnSpPr>
              <a:cxnSpLocks/>
            </p:cNvCxnSpPr>
            <p:nvPr/>
          </p:nvCxnSpPr>
          <p:spPr>
            <a:xfrm rot="6476152" flipH="1" flipV="1">
              <a:off x="7557216" y="3139663"/>
              <a:ext cx="495406" cy="157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38ED8C3-1D39-33D5-FDDD-371DF0CE7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678" y="3381783"/>
              <a:ext cx="346332" cy="4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DC1E9B1-4E20-5355-37C5-94C519744A5D}"/>
                  </a:ext>
                </a:extLst>
              </p:cNvPr>
              <p:cNvSpPr txBox="1"/>
              <p:nvPr/>
            </p:nvSpPr>
            <p:spPr>
              <a:xfrm>
                <a:off x="6795038" y="4117338"/>
                <a:ext cx="1729028" cy="210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DC1E9B1-4E20-5355-37C5-94C51974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038" y="4117338"/>
                <a:ext cx="1729028" cy="210763"/>
              </a:xfrm>
              <a:prstGeom prst="rect">
                <a:avLst/>
              </a:prstGeom>
              <a:blipFill>
                <a:blip r:embed="rId2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页脚占位符 5">
            <a:extLst>
              <a:ext uri="{FF2B5EF4-FFF2-40B4-BE49-F238E27FC236}">
                <a16:creationId xmlns:a16="http://schemas.microsoft.com/office/drawing/2014/main" id="{9BC12104-8067-3AE6-C669-82571529A5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CEB9F0C-3062-836E-35C0-4F2E5F75F99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637053">
            <a:off x="6372016" y="107393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52258-6B58-5568-0972-ABE76F012716}"/>
              </a:ext>
            </a:extLst>
          </p:cNvPr>
          <p:cNvSpPr txBox="1"/>
          <p:nvPr/>
        </p:nvSpPr>
        <p:spPr>
          <a:xfrm>
            <a:off x="6527255" y="1012723"/>
            <a:ext cx="207511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reconstructed local landmarks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2A6E828-2A61-70C6-8999-D9ECF0D7A43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rot="637053">
            <a:off x="6372016" y="130199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793A98-70F1-4E79-9401-075E1C19F143}"/>
              </a:ext>
            </a:extLst>
          </p:cNvPr>
          <p:cNvSpPr txBox="1"/>
          <p:nvPr/>
        </p:nvSpPr>
        <p:spPr>
          <a:xfrm>
            <a:off x="6527254" y="1233485"/>
            <a:ext cx="183496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points in Lidar map</a:t>
            </a:r>
            <a:endParaRPr lang="zh-CN" alt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11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 animBg="1"/>
      <p:bldP spid="25" grpId="0" animBg="1"/>
      <p:bldP spid="26" grpId="0" animBg="1"/>
      <p:bldP spid="27" grpId="0" animBg="1"/>
      <p:bldP spid="32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72000"/>
            <a:ext cx="8508999" cy="380810"/>
          </a:xfrm>
        </p:spPr>
        <p:txBody>
          <a:bodyPr/>
          <a:lstStyle/>
          <a:p>
            <a:r>
              <a:rPr lang="en-US" altLang="zh-CN" dirty="0"/>
              <a:t>Result-Stereo Camera for </a:t>
            </a:r>
            <a:r>
              <a:rPr lang="en-US" altLang="zh-CN" dirty="0" err="1"/>
              <a:t>Euroc</a:t>
            </a:r>
            <a:r>
              <a:rPr lang="en-US" altLang="zh-CN" dirty="0"/>
              <a:t> V1_01_easy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0F024BE7-4DC8-B862-4693-D28543B137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17" name="stere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BBF99B-A5EC-2D7A-8277-7941ECB71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955" y="1671318"/>
            <a:ext cx="4275525" cy="2378260"/>
          </a:xfrm>
          <a:prstGeom prst="rect">
            <a:avLst/>
          </a:prstGeom>
        </p:spPr>
      </p:pic>
      <p:pic>
        <p:nvPicPr>
          <p:cNvPr id="18" name="stereo_alignment (online-video-cutter.com)(1)">
            <a:hlinkClick r:id="" action="ppaction://media"/>
            <a:extLst>
              <a:ext uri="{FF2B5EF4-FFF2-40B4-BE49-F238E27FC236}">
                <a16:creationId xmlns:a16="http://schemas.microsoft.com/office/drawing/2014/main" id="{97B14C7D-BDF4-69BE-0F4F-5A3B1C80B1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81522" y="1671319"/>
            <a:ext cx="4275525" cy="23782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6318F1-F8A2-8FE4-D362-8CFFE46A45F7}"/>
              </a:ext>
            </a:extLst>
          </p:cNvPr>
          <p:cNvSpPr txBox="1"/>
          <p:nvPr/>
        </p:nvSpPr>
        <p:spPr>
          <a:xfrm>
            <a:off x="928584" y="4058969"/>
            <a:ext cx="279226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Stereo without alignment</a:t>
            </a:r>
          </a:p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1 min 23 s </a:t>
            </a:r>
            <a:r>
              <a:rPr lang="en-GB" altLang="zh-CN" sz="1400" dirty="0">
                <a:latin typeface="+mn-lt"/>
              </a:rPr>
              <a:t>(~30Hz)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DEE92B-663B-7287-E6EA-7B2FC28349EE}"/>
              </a:ext>
            </a:extLst>
          </p:cNvPr>
          <p:cNvSpPr txBox="1"/>
          <p:nvPr/>
        </p:nvSpPr>
        <p:spPr>
          <a:xfrm>
            <a:off x="5423152" y="4062270"/>
            <a:ext cx="279226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Stereo with alignment</a:t>
            </a:r>
          </a:p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3 min 53 s </a:t>
            </a:r>
            <a:r>
              <a:rPr lang="en-GB" altLang="zh-CN" sz="1400" dirty="0">
                <a:latin typeface="+mn-lt"/>
              </a:rPr>
              <a:t>(~12Hz)</a:t>
            </a:r>
          </a:p>
        </p:txBody>
      </p:sp>
    </p:spTree>
    <p:extLst>
      <p:ext uri="{BB962C8B-B14F-4D97-AF65-F5344CB8AC3E}">
        <p14:creationId xmlns:p14="http://schemas.microsoft.com/office/powerpoint/2010/main" val="2541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72000"/>
            <a:ext cx="8508999" cy="395782"/>
          </a:xfrm>
        </p:spPr>
        <p:txBody>
          <a:bodyPr/>
          <a:lstStyle/>
          <a:p>
            <a:r>
              <a:rPr lang="en-US" altLang="zh-CN" dirty="0"/>
              <a:t>Result-Monocular Camera for </a:t>
            </a:r>
            <a:r>
              <a:rPr lang="en-US" altLang="zh-CN" dirty="0" err="1"/>
              <a:t>Euroc</a:t>
            </a:r>
            <a:r>
              <a:rPr lang="en-US" altLang="zh-CN" dirty="0"/>
              <a:t> V1_01_easy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350A6F78-8BB5-FD56-AE7B-AE9F2E79A2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7" name="mono (accelerated)">
            <a:hlinkClick r:id="" action="ppaction://media"/>
            <a:extLst>
              <a:ext uri="{FF2B5EF4-FFF2-40B4-BE49-F238E27FC236}">
                <a16:creationId xmlns:a16="http://schemas.microsoft.com/office/drawing/2014/main" id="{EA2B37C7-F0EB-9635-387F-ABE5CE31E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200" y="1670400"/>
            <a:ext cx="4277932" cy="237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5B0CC2-CEE0-3968-4A31-72701EF4ACCA}"/>
              </a:ext>
            </a:extLst>
          </p:cNvPr>
          <p:cNvSpPr txBox="1"/>
          <p:nvPr/>
        </p:nvSpPr>
        <p:spPr>
          <a:xfrm>
            <a:off x="928584" y="4058969"/>
            <a:ext cx="279226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Monocular without alignment</a:t>
            </a:r>
          </a:p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1 min 09 s </a:t>
            </a:r>
            <a:r>
              <a:rPr lang="en-GB" altLang="zh-CN" sz="1400" dirty="0">
                <a:latin typeface="+mn-lt"/>
              </a:rPr>
              <a:t>(~40Hz)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0396EB-787E-C0EB-15B7-B9E1592D655E}"/>
              </a:ext>
            </a:extLst>
          </p:cNvPr>
          <p:cNvSpPr txBox="1"/>
          <p:nvPr/>
        </p:nvSpPr>
        <p:spPr>
          <a:xfrm>
            <a:off x="5423152" y="4062270"/>
            <a:ext cx="279226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Monocular with alignment</a:t>
            </a:r>
          </a:p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2 min 57 s </a:t>
            </a:r>
            <a:r>
              <a:rPr lang="en-GB" altLang="zh-CN" sz="1400" dirty="0">
                <a:latin typeface="+mn-lt"/>
              </a:rPr>
              <a:t>(~15Hz)</a:t>
            </a:r>
          </a:p>
        </p:txBody>
      </p:sp>
      <p:pic>
        <p:nvPicPr>
          <p:cNvPr id="6" name="mono_alignment_accelerated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0266EBFA-118A-01D0-FC68-C09453FC22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870" y="1670400"/>
            <a:ext cx="4294056" cy="23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72000"/>
            <a:ext cx="8508999" cy="395782"/>
          </a:xfrm>
        </p:spPr>
        <p:txBody>
          <a:bodyPr/>
          <a:lstStyle/>
          <a:p>
            <a:r>
              <a:rPr lang="en-US" altLang="zh-CN" dirty="0"/>
              <a:t>Result for V1_01_easy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BF471A12-E99A-4744-086A-A2C4F85C33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en-GB" dirty="0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590D9F-4187-6FC6-1287-AE539313E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2" t="6821" r="22383" b="11778"/>
          <a:stretch/>
        </p:blipFill>
        <p:spPr>
          <a:xfrm>
            <a:off x="2445387" y="1572404"/>
            <a:ext cx="2079579" cy="27610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EF1652-C0FE-159F-5DF2-E66C1F27B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3" t="3639" r="17199" b="5587"/>
          <a:stretch/>
        </p:blipFill>
        <p:spPr>
          <a:xfrm>
            <a:off x="128283" y="1572404"/>
            <a:ext cx="2215954" cy="27491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2D0176-C176-2A56-3E55-36AC9A444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4" t="6432" r="22220" b="11979"/>
          <a:stretch/>
        </p:blipFill>
        <p:spPr>
          <a:xfrm>
            <a:off x="6963643" y="1572404"/>
            <a:ext cx="2052074" cy="27610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5839E0-7225-59D5-462D-790D8C923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7" t="7278" r="21264" b="13201"/>
          <a:stretch/>
        </p:blipFill>
        <p:spPr>
          <a:xfrm>
            <a:off x="4626116" y="1572403"/>
            <a:ext cx="2236377" cy="27610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CABC0D-FE0C-0A53-13DF-FAD36B438BD6}"/>
              </a:ext>
            </a:extLst>
          </p:cNvPr>
          <p:cNvSpPr txBox="1"/>
          <p:nvPr/>
        </p:nvSpPr>
        <p:spPr>
          <a:xfrm>
            <a:off x="759928" y="4333446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A0E743-54F3-8827-CDC2-A81CF6E7A9C7}"/>
              </a:ext>
            </a:extLst>
          </p:cNvPr>
          <p:cNvSpPr txBox="1"/>
          <p:nvPr/>
        </p:nvSpPr>
        <p:spPr>
          <a:xfrm>
            <a:off x="2757080" y="4339710"/>
            <a:ext cx="14561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 + LiDAR map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8ACB86-0C6B-D621-E104-3197B701BE2B}"/>
              </a:ext>
            </a:extLst>
          </p:cNvPr>
          <p:cNvSpPr txBox="1"/>
          <p:nvPr/>
        </p:nvSpPr>
        <p:spPr>
          <a:xfrm>
            <a:off x="5278183" y="4345065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639230-DA6E-6CC1-3098-2297D6BDD53C}"/>
              </a:ext>
            </a:extLst>
          </p:cNvPr>
          <p:cNvSpPr txBox="1"/>
          <p:nvPr/>
        </p:nvSpPr>
        <p:spPr>
          <a:xfrm>
            <a:off x="6664915" y="4345065"/>
            <a:ext cx="264953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 + </a:t>
            </a:r>
            <a:r>
              <a:rPr lang="en-GB" altLang="zh-CN" sz="1200" dirty="0">
                <a:latin typeface="+mn-lt"/>
              </a:rPr>
              <a:t>LiDAR map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53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72000"/>
            <a:ext cx="8508999" cy="395782"/>
          </a:xfrm>
        </p:spPr>
        <p:txBody>
          <a:bodyPr/>
          <a:lstStyle/>
          <a:p>
            <a:r>
              <a:rPr lang="en-US" altLang="zh-CN" dirty="0"/>
              <a:t>Result for V2_01_easy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BF471A12-E99A-4744-086A-A2C4F85C33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en-GB" dirty="0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06B709-766A-F018-F87A-7D4DC5C48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8" t="20425" r="21259" b="21380"/>
          <a:stretch/>
        </p:blipFill>
        <p:spPr>
          <a:xfrm>
            <a:off x="2284065" y="1903623"/>
            <a:ext cx="2107901" cy="18946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57A305-EAAE-F199-2FA5-6C35A8056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5" t="21129" r="21403" b="21364"/>
          <a:stretch/>
        </p:blipFill>
        <p:spPr>
          <a:xfrm>
            <a:off x="79982" y="1903623"/>
            <a:ext cx="2127917" cy="1894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0517A6-E736-FCF2-48CD-9B99B19AD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36" t="21074" r="20834" b="23069"/>
          <a:stretch/>
        </p:blipFill>
        <p:spPr>
          <a:xfrm>
            <a:off x="4468132" y="1903624"/>
            <a:ext cx="2255326" cy="1894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272F11-135B-242D-2BE1-BD2075035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21" t="20228" r="21589" b="22076"/>
          <a:stretch/>
        </p:blipFill>
        <p:spPr>
          <a:xfrm>
            <a:off x="6815079" y="1903623"/>
            <a:ext cx="2168612" cy="19189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B5EC1E-2EA9-9753-2076-9EDF431193F7}"/>
              </a:ext>
            </a:extLst>
          </p:cNvPr>
          <p:cNvSpPr txBox="1"/>
          <p:nvPr/>
        </p:nvSpPr>
        <p:spPr>
          <a:xfrm>
            <a:off x="589483" y="3822610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E55E9C-422E-0B74-5250-748B9A9AEA04}"/>
              </a:ext>
            </a:extLst>
          </p:cNvPr>
          <p:cNvSpPr txBox="1"/>
          <p:nvPr/>
        </p:nvSpPr>
        <p:spPr>
          <a:xfrm>
            <a:off x="2586635" y="3828874"/>
            <a:ext cx="14561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 + </a:t>
            </a:r>
            <a:r>
              <a:rPr lang="en-GB" altLang="zh-CN" sz="1200" dirty="0">
                <a:latin typeface="+mn-lt"/>
              </a:rPr>
              <a:t>LiDAR map</a:t>
            </a:r>
            <a:endParaRPr lang="en-GB" sz="1200" dirty="0"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8565EC-8BD9-5CF3-F7B5-49D0484E5233}"/>
              </a:ext>
            </a:extLst>
          </p:cNvPr>
          <p:cNvSpPr txBox="1"/>
          <p:nvPr/>
        </p:nvSpPr>
        <p:spPr>
          <a:xfrm>
            <a:off x="5107738" y="3834229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70B7EC-1C3E-E8C3-F6E9-89F3A1DFD946}"/>
              </a:ext>
            </a:extLst>
          </p:cNvPr>
          <p:cNvSpPr txBox="1"/>
          <p:nvPr/>
        </p:nvSpPr>
        <p:spPr>
          <a:xfrm>
            <a:off x="6494470" y="3834229"/>
            <a:ext cx="264953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 + </a:t>
            </a:r>
            <a:r>
              <a:rPr lang="en-GB" altLang="zh-CN" sz="1200" dirty="0">
                <a:latin typeface="+mn-lt"/>
              </a:rPr>
              <a:t>LiDAR map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26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972000"/>
            <a:ext cx="8508999" cy="395782"/>
          </a:xfrm>
        </p:spPr>
        <p:txBody>
          <a:bodyPr/>
          <a:lstStyle/>
          <a:p>
            <a:r>
              <a:rPr lang="en-US" altLang="zh-CN" dirty="0"/>
              <a:t>Other good results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BF471A12-E99A-4744-086A-A2C4F85C33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en-GB" dirty="0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BD7D21-E170-182E-2B3D-1829B540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7866" r="22182" b="11391"/>
          <a:stretch/>
        </p:blipFill>
        <p:spPr>
          <a:xfrm>
            <a:off x="2203858" y="1941813"/>
            <a:ext cx="2031011" cy="2457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6DB9F1-0311-6F7C-2E44-CF902AAAF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0" t="9811" r="21643" b="13548"/>
          <a:stretch/>
        </p:blipFill>
        <p:spPr>
          <a:xfrm>
            <a:off x="116802" y="1941813"/>
            <a:ext cx="2004442" cy="24577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032CE7-D603-9BDC-6E2D-FE8AC50D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5" t="20602" r="21141" b="22366"/>
          <a:stretch/>
        </p:blipFill>
        <p:spPr>
          <a:xfrm>
            <a:off x="6823300" y="2193188"/>
            <a:ext cx="2203898" cy="19208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11D259-CE95-BCBF-E15E-1D41B3831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48" t="23123" r="21684" b="23767"/>
          <a:stretch/>
        </p:blipFill>
        <p:spPr>
          <a:xfrm>
            <a:off x="4372652" y="2193188"/>
            <a:ext cx="2382842" cy="19208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2008DA-4D88-F255-AFD0-6C8614DF12E9}"/>
              </a:ext>
            </a:extLst>
          </p:cNvPr>
          <p:cNvSpPr txBox="1"/>
          <p:nvPr/>
        </p:nvSpPr>
        <p:spPr>
          <a:xfrm>
            <a:off x="593724" y="4449102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48497E-8C56-0E16-50E7-81B9FBC8ED09}"/>
              </a:ext>
            </a:extLst>
          </p:cNvPr>
          <p:cNvSpPr txBox="1"/>
          <p:nvPr/>
        </p:nvSpPr>
        <p:spPr>
          <a:xfrm>
            <a:off x="1894598" y="4449102"/>
            <a:ext cx="264953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Monocular + </a:t>
            </a:r>
            <a:r>
              <a:rPr lang="en-GB" altLang="zh-CN" sz="1200" dirty="0">
                <a:latin typeface="+mn-lt"/>
              </a:rPr>
              <a:t>LiDAR map</a:t>
            </a:r>
            <a:endParaRPr lang="en-GB" sz="1200" dirty="0">
              <a:latin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089987-01F0-D6F4-828D-37A8FFAE48F3}"/>
              </a:ext>
            </a:extLst>
          </p:cNvPr>
          <p:cNvSpPr txBox="1"/>
          <p:nvPr/>
        </p:nvSpPr>
        <p:spPr>
          <a:xfrm>
            <a:off x="5099037" y="4135706"/>
            <a:ext cx="93224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EE613D-1FDE-E569-2154-F26D28206DC7}"/>
              </a:ext>
            </a:extLst>
          </p:cNvPr>
          <p:cNvSpPr txBox="1"/>
          <p:nvPr/>
        </p:nvSpPr>
        <p:spPr>
          <a:xfrm>
            <a:off x="7133643" y="4135706"/>
            <a:ext cx="145619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 + </a:t>
            </a:r>
            <a:r>
              <a:rPr lang="en-GB" altLang="zh-CN" sz="1200" dirty="0">
                <a:latin typeface="+mn-lt"/>
              </a:rPr>
              <a:t>LiDAR map</a:t>
            </a:r>
            <a:endParaRPr lang="en-GB" sz="1200" dirty="0">
              <a:latin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48BFA1-B54F-0864-77E0-A51F71493207}"/>
              </a:ext>
            </a:extLst>
          </p:cNvPr>
          <p:cNvSpPr txBox="1"/>
          <p:nvPr/>
        </p:nvSpPr>
        <p:spPr>
          <a:xfrm>
            <a:off x="1304692" y="1612174"/>
            <a:ext cx="171059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V1_02_medium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A9C0A1-D61F-F935-C779-1CCF13FFDEB5}"/>
              </a:ext>
            </a:extLst>
          </p:cNvPr>
          <p:cNvSpPr txBox="1"/>
          <p:nvPr/>
        </p:nvSpPr>
        <p:spPr>
          <a:xfrm>
            <a:off x="5968001" y="1612174"/>
            <a:ext cx="171059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>
                <a:latin typeface="+mn-lt"/>
              </a:rPr>
              <a:t>V2_02_medium</a:t>
            </a:r>
          </a:p>
        </p:txBody>
      </p:sp>
    </p:spTree>
    <p:extLst>
      <p:ext uri="{BB962C8B-B14F-4D97-AF65-F5344CB8AC3E}">
        <p14:creationId xmlns:p14="http://schemas.microsoft.com/office/powerpoint/2010/main" val="20828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980709"/>
            <a:ext cx="8508999" cy="395782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36332-F054-81B5-676B-BFB622854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344B691-0F37-57B8-E3FD-306DF4081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155505"/>
              </p:ext>
            </p:extLst>
          </p:nvPr>
        </p:nvGraphicFramePr>
        <p:xfrm>
          <a:off x="98379" y="1129863"/>
          <a:ext cx="8869680" cy="3793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660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980709"/>
            <a:ext cx="8508999" cy="395782"/>
          </a:xfrm>
        </p:spPr>
        <p:txBody>
          <a:bodyPr/>
          <a:lstStyle/>
          <a:p>
            <a:r>
              <a:rPr lang="en-US" altLang="zh-CN" dirty="0"/>
              <a:t>Ablation Study-Frequency of alignment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36332-F054-81B5-676B-BFB622854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1901CECB-6C69-14D6-C120-C6C43C65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108259"/>
              </p:ext>
            </p:extLst>
          </p:nvPr>
        </p:nvGraphicFramePr>
        <p:xfrm>
          <a:off x="53774" y="1376491"/>
          <a:ext cx="5401403" cy="3547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F353FA1-62E2-797C-2D3D-BDC443A40594}"/>
              </a:ext>
            </a:extLst>
          </p:cNvPr>
          <p:cNvSpPr txBox="1"/>
          <p:nvPr/>
        </p:nvSpPr>
        <p:spPr>
          <a:xfrm>
            <a:off x="5484697" y="1774155"/>
            <a:ext cx="2959006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n-lt"/>
              </a:rPr>
              <a:t>More alignments leads to better performance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n-lt"/>
              </a:rPr>
              <a:t>Also leads to more running time!</a:t>
            </a:r>
          </a:p>
        </p:txBody>
      </p:sp>
    </p:spTree>
    <p:extLst>
      <p:ext uri="{BB962C8B-B14F-4D97-AF65-F5344CB8AC3E}">
        <p14:creationId xmlns:p14="http://schemas.microsoft.com/office/powerpoint/2010/main" val="169751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219009-BEDC-9D3C-ABA1-75F7F017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lvl="2" indent="0">
              <a:buNone/>
            </a:pPr>
            <a:r>
              <a:rPr lang="en-US" altLang="zh-CN" dirty="0"/>
              <a:t>Goal: Localize the monocular camera in a 3D LiDAR Map</a:t>
            </a:r>
          </a:p>
          <a:p>
            <a:pPr lvl="2"/>
            <a:r>
              <a:rPr lang="en-US" altLang="zh-CN" sz="1200" dirty="0"/>
              <a:t>Input: Image stream + 3D point cloud map</a:t>
            </a:r>
          </a:p>
          <a:p>
            <a:pPr lvl="2"/>
            <a:r>
              <a:rPr lang="en-US" altLang="zh-CN" sz="1200" dirty="0"/>
              <a:t>Output: Estimated camera pose trajectory</a:t>
            </a:r>
          </a:p>
          <a:p>
            <a:pPr marL="176213" lvl="2" indent="0">
              <a:buNone/>
            </a:pPr>
            <a:endParaRPr lang="en-US" altLang="zh-CN" dirty="0"/>
          </a:p>
          <a:p>
            <a:pPr marL="176213" lvl="2" indent="0">
              <a:buNone/>
            </a:pPr>
            <a:r>
              <a:rPr lang="en-US" altLang="zh-CN" dirty="0"/>
              <a:t>Method: Align the reconstructed point to 3D LiDAR Map</a:t>
            </a:r>
          </a:p>
          <a:p>
            <a:pPr lvl="2"/>
            <a:r>
              <a:rPr lang="en-US" altLang="zh-CN" sz="1200" dirty="0"/>
              <a:t>Alignment by matching geometry</a:t>
            </a:r>
          </a:p>
          <a:p>
            <a:pPr lvl="2"/>
            <a:r>
              <a:rPr lang="en-US" altLang="zh-CN" sz="1200" dirty="0"/>
              <a:t>Eliminate the accumulated drift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2AE6EF-97FF-9ABE-1720-916BC516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40" y="1600200"/>
            <a:ext cx="3383521" cy="250896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D10ECA-60CA-54C0-4C8C-5A27E6BE2D81}"/>
              </a:ext>
            </a:extLst>
          </p:cNvPr>
          <p:cNvSpPr txBox="1"/>
          <p:nvPr/>
        </p:nvSpPr>
        <p:spPr>
          <a:xfrm flipH="1">
            <a:off x="4975956" y="4212222"/>
            <a:ext cx="3836370" cy="144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900" b="0" i="0" dirty="0">
                <a:solidFill>
                  <a:srgbClr val="262625"/>
                </a:solidFill>
                <a:effectLst/>
                <a:latin typeface="Lato" panose="020F0502020204030204" pitchFamily="34" charset="0"/>
              </a:rPr>
              <a:t>Figure 1: </a:t>
            </a:r>
            <a:r>
              <a:rPr lang="en-US" altLang="zh-CN" sz="900" b="0" i="0" dirty="0" err="1">
                <a:solidFill>
                  <a:srgbClr val="262625"/>
                </a:solidFill>
                <a:effectLst/>
                <a:latin typeface="Lato" panose="020F0502020204030204" pitchFamily="34" charset="0"/>
              </a:rPr>
              <a:t>Caselitz</a:t>
            </a:r>
            <a:r>
              <a:rPr lang="en-US" altLang="zh-CN" sz="900" b="0" i="0" dirty="0">
                <a:solidFill>
                  <a:srgbClr val="262625"/>
                </a:solidFill>
                <a:effectLst/>
                <a:latin typeface="Lato" panose="020F0502020204030204" pitchFamily="34" charset="0"/>
              </a:rPr>
              <a:t>, et al. “Monocular Camera Localization in 3D LiDAR Maps.”</a:t>
            </a:r>
            <a:endParaRPr lang="zh-CN" altLang="en-US" sz="900" dirty="0" err="1">
              <a:latin typeface="+mn-lt"/>
            </a:endParaRPr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48D3B5A6-67F9-F568-B072-302D3E3817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980709"/>
            <a:ext cx="8508999" cy="395782"/>
          </a:xfrm>
        </p:spPr>
        <p:txBody>
          <a:bodyPr/>
          <a:lstStyle/>
          <a:p>
            <a:r>
              <a:rPr lang="en-US" altLang="zh-CN" dirty="0"/>
              <a:t>Ablation Study-Voxel Size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36332-F054-81B5-676B-BFB622854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3" y="4854986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D42AF1ED-E72F-20F1-8E3C-D44FFE310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628583"/>
              </p:ext>
            </p:extLst>
          </p:nvPr>
        </p:nvGraphicFramePr>
        <p:xfrm>
          <a:off x="111760" y="1336842"/>
          <a:ext cx="5209177" cy="3586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3941E3C-8AE7-6821-FA7B-A0A9F45DFFC7}"/>
              </a:ext>
            </a:extLst>
          </p:cNvPr>
          <p:cNvSpPr txBox="1"/>
          <p:nvPr/>
        </p:nvSpPr>
        <p:spPr>
          <a:xfrm>
            <a:off x="5484697" y="1774155"/>
            <a:ext cx="3171704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+mn-lt"/>
              </a:rPr>
              <a:t>Voxel size is highly </a:t>
            </a:r>
            <a:r>
              <a:rPr lang="en-GB" sz="1400" b="1" dirty="0">
                <a:latin typeface="+mn-lt"/>
              </a:rPr>
              <a:t>scene-specific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latin typeface="+mn-lt"/>
              </a:rPr>
              <a:t>Trade-off</a:t>
            </a:r>
            <a:r>
              <a:rPr lang="en-GB" sz="1400" dirty="0">
                <a:latin typeface="+mn-lt"/>
              </a:rPr>
              <a:t> between voxel size and running time</a:t>
            </a:r>
          </a:p>
        </p:txBody>
      </p:sp>
    </p:spTree>
    <p:extLst>
      <p:ext uri="{BB962C8B-B14F-4D97-AF65-F5344CB8AC3E}">
        <p14:creationId xmlns:p14="http://schemas.microsoft.com/office/powerpoint/2010/main" val="298528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219009-BEDC-9D3C-ABA1-75F7F017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605280"/>
            <a:ext cx="5637546" cy="3095625"/>
          </a:xfrm>
        </p:spPr>
        <p:txBody>
          <a:bodyPr/>
          <a:lstStyle/>
          <a:p>
            <a:pPr marL="176213" lvl="2" indent="0">
              <a:buNone/>
            </a:pPr>
            <a:r>
              <a:rPr lang="en-US" altLang="zh-CN" b="1" dirty="0" err="1"/>
              <a:t>Euroc</a:t>
            </a:r>
            <a:r>
              <a:rPr lang="en-US" altLang="zh-CN" b="1" dirty="0"/>
              <a:t>: </a:t>
            </a:r>
            <a:r>
              <a:rPr lang="en-US" altLang="zh-CN" dirty="0"/>
              <a:t>LiDAR map of the whole scene (~100 Mb/scene)</a:t>
            </a:r>
          </a:p>
          <a:p>
            <a:pPr marL="176213" lvl="2" indent="0">
              <a:buNone/>
            </a:pPr>
            <a:r>
              <a:rPr lang="en-US" altLang="zh-CN" b="1" dirty="0"/>
              <a:t>KITTI: </a:t>
            </a:r>
            <a:r>
              <a:rPr lang="en-US" altLang="zh-CN" dirty="0"/>
              <a:t>Each frame has a LiDAR map (.bin file) (~10 Gb/scene)</a:t>
            </a:r>
          </a:p>
          <a:p>
            <a:pPr marL="176213" lvl="2" indent="0">
              <a:buNone/>
            </a:pPr>
            <a:r>
              <a:rPr lang="en-US" altLang="zh-CN" dirty="0"/>
              <a:t>Using </a:t>
            </a:r>
            <a:r>
              <a:rPr lang="en-US" altLang="zh-CN" dirty="0" err="1"/>
              <a:t>downsample</a:t>
            </a:r>
            <a:r>
              <a:rPr lang="en-US" altLang="zh-CN" dirty="0"/>
              <a:t> to preprocess a map for whole scene</a:t>
            </a:r>
          </a:p>
          <a:p>
            <a:pPr marL="176213" lvl="2" indent="0">
              <a:buNone/>
            </a:pPr>
            <a:endParaRPr lang="en-US" altLang="zh-CN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KITTI Attempt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5CA22BB2-2C01-963E-4759-10B937B938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EFFCA-B90B-E8B5-5B12-73B15AB7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83" y="3042271"/>
            <a:ext cx="2665571" cy="14366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F1515B-2A80-D3CE-EF2B-6640690D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" y="2815335"/>
            <a:ext cx="2538016" cy="16635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3EC737-92DB-0FA1-2CFD-4A652260E8EB}"/>
              </a:ext>
            </a:extLst>
          </p:cNvPr>
          <p:cNvSpPr txBox="1"/>
          <p:nvPr/>
        </p:nvSpPr>
        <p:spPr>
          <a:xfrm>
            <a:off x="2981115" y="4507903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000000.bin in KITTI Sequence (~130k points)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9E5D2F-FC5A-33FC-1818-93E26413F48F}"/>
              </a:ext>
            </a:extLst>
          </p:cNvPr>
          <p:cNvSpPr txBox="1"/>
          <p:nvPr/>
        </p:nvSpPr>
        <p:spPr>
          <a:xfrm>
            <a:off x="-90869" y="4529501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 err="1">
                <a:latin typeface="+mn-lt"/>
              </a:rPr>
              <a:t>data.ply</a:t>
            </a:r>
            <a:r>
              <a:rPr lang="en-GB" sz="1200" dirty="0">
                <a:latin typeface="+mn-lt"/>
              </a:rPr>
              <a:t> for one </a:t>
            </a:r>
            <a:r>
              <a:rPr lang="en-GB" sz="1200" dirty="0" err="1">
                <a:latin typeface="+mn-lt"/>
              </a:rPr>
              <a:t>Euroc</a:t>
            </a:r>
            <a:r>
              <a:rPr lang="en-GB" sz="1200" dirty="0">
                <a:latin typeface="+mn-lt"/>
              </a:rPr>
              <a:t> Scene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364FD-321C-4DAC-026A-3FEB02029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8" y="2360717"/>
            <a:ext cx="2495231" cy="21181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5EA44A-B47C-8046-FFCB-2328D0FB6B5F}"/>
              </a:ext>
            </a:extLst>
          </p:cNvPr>
          <p:cNvSpPr txBox="1"/>
          <p:nvPr/>
        </p:nvSpPr>
        <p:spPr>
          <a:xfrm>
            <a:off x="5948708" y="4536470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Our LiDAR Map for whole scene</a:t>
            </a:r>
          </a:p>
        </p:txBody>
      </p:sp>
    </p:spTree>
    <p:extLst>
      <p:ext uri="{BB962C8B-B14F-4D97-AF65-F5344CB8AC3E}">
        <p14:creationId xmlns:p14="http://schemas.microsoft.com/office/powerpoint/2010/main" val="20701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KITTI Attempt-Result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5CA22BB2-2C01-963E-4759-10B937B938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3" name="align_no1.25">
            <a:hlinkClick r:id="" action="ppaction://media"/>
            <a:extLst>
              <a:ext uri="{FF2B5EF4-FFF2-40B4-BE49-F238E27FC236}">
                <a16:creationId xmlns:a16="http://schemas.microsoft.com/office/drawing/2014/main" id="{E6A9D0AD-212E-2292-3A96-C5455D027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996" t="1" r="13532" b="15457"/>
          <a:stretch/>
        </p:blipFill>
        <p:spPr>
          <a:xfrm>
            <a:off x="578843" y="1707816"/>
            <a:ext cx="3507607" cy="24636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AA5F1F-3C30-C858-5F04-91E841F8050D}"/>
              </a:ext>
            </a:extLst>
          </p:cNvPr>
          <p:cNvSpPr txBox="1"/>
          <p:nvPr/>
        </p:nvSpPr>
        <p:spPr>
          <a:xfrm>
            <a:off x="757725" y="4223739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</a:t>
            </a:r>
          </a:p>
        </p:txBody>
      </p:sp>
      <p:pic>
        <p:nvPicPr>
          <p:cNvPr id="6" name="align_wholex4">
            <a:hlinkClick r:id="" action="ppaction://media"/>
            <a:extLst>
              <a:ext uri="{FF2B5EF4-FFF2-40B4-BE49-F238E27FC236}">
                <a16:creationId xmlns:a16="http://schemas.microsoft.com/office/drawing/2014/main" id="{0A5266AB-E08B-0CDD-417E-F66232FB39B2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4420" r="11491" b="10720"/>
          <a:stretch/>
        </p:blipFill>
        <p:spPr>
          <a:xfrm>
            <a:off x="4684179" y="1707815"/>
            <a:ext cx="3702096" cy="246368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AAB2F1-FE2A-B838-C6FF-6EA6EC07481E}"/>
              </a:ext>
            </a:extLst>
          </p:cNvPr>
          <p:cNvSpPr txBox="1"/>
          <p:nvPr/>
        </p:nvSpPr>
        <p:spPr>
          <a:xfrm>
            <a:off x="4959780" y="4223738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Stereo + whole LiDAR map</a:t>
            </a:r>
          </a:p>
        </p:txBody>
      </p:sp>
    </p:spTree>
    <p:extLst>
      <p:ext uri="{BB962C8B-B14F-4D97-AF65-F5344CB8AC3E}">
        <p14:creationId xmlns:p14="http://schemas.microsoft.com/office/powerpoint/2010/main" val="35012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219009-BEDC-9D3C-ABA1-75F7F017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lvl="2" indent="0">
              <a:buNone/>
            </a:pPr>
            <a:r>
              <a:rPr lang="en-US" altLang="zh-CN" sz="1600" dirty="0"/>
              <a:t>Contribution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Alignment with LiDAR map can </a:t>
            </a:r>
            <a:r>
              <a:rPr lang="en-US" altLang="zh-CN" b="1" dirty="0"/>
              <a:t>eliminate the accumulated drift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Matching based on geometry is </a:t>
            </a:r>
            <a:r>
              <a:rPr lang="en-US" altLang="zh-CN" b="1" dirty="0"/>
              <a:t>robust to light changes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The alignment performance is still </a:t>
            </a:r>
            <a:r>
              <a:rPr lang="en-US" altLang="zh-CN" b="1" dirty="0"/>
              <a:t>restricted by the based VO performance</a:t>
            </a:r>
          </a:p>
          <a:p>
            <a:pPr lvl="2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2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176213" lvl="2" indent="0">
              <a:buNone/>
            </a:pPr>
            <a:r>
              <a:rPr lang="en-US" altLang="zh-CN" sz="1600" dirty="0"/>
              <a:t>Improvement potential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Powerful </a:t>
            </a:r>
            <a:r>
              <a:rPr lang="en-US" altLang="zh-CN" b="1" dirty="0"/>
              <a:t>CPU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Accurate </a:t>
            </a:r>
            <a:r>
              <a:rPr lang="en-US" altLang="zh-CN" b="1" dirty="0"/>
              <a:t>LiDAR Map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Powerful </a:t>
            </a:r>
            <a:r>
              <a:rPr lang="en-US" altLang="zh-CN" b="1" dirty="0"/>
              <a:t>based VO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21CFA815-79F0-C91B-EB24-DF9B139F97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Thanks for your attention!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21CFA815-79F0-C91B-EB24-DF9B139F97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4EE29C-8AD2-BF8B-621C-8479877F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600200"/>
            <a:ext cx="8508999" cy="30956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45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219009-BEDC-9D3C-ABA1-75F7F017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lvl="2" indent="0">
              <a:buNone/>
            </a:pPr>
            <a:endParaRPr lang="en-US" altLang="zh-CN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Additional Materials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36332-F054-81B5-676B-BFB6228542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Yunxiang Lu and Jiachen Lu | ADL4CV Presentation | Dense Captioning for 3D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0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A219009-BEDC-9D3C-ABA1-75F7F017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3" y="1605280"/>
            <a:ext cx="4052557" cy="3095625"/>
          </a:xfrm>
        </p:spPr>
        <p:txBody>
          <a:bodyPr/>
          <a:lstStyle/>
          <a:p>
            <a:pPr marL="176213" lvl="2" indent="0">
              <a:buNone/>
            </a:pPr>
            <a:r>
              <a:rPr lang="en-US" altLang="zh-CN" dirty="0"/>
              <a:t>Paper’s method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Use a LIDAR-based SLAM system to get GT trajectory (for loop closure)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Build a map at resolution of 20 cm</a:t>
            </a:r>
          </a:p>
          <a:p>
            <a:pPr marL="176213" lvl="2" indent="0">
              <a:buNone/>
            </a:pPr>
            <a:endParaRPr lang="en-US" altLang="zh-CN" dirty="0"/>
          </a:p>
          <a:p>
            <a:pPr marL="176213" lvl="2" indent="0">
              <a:buNone/>
            </a:pPr>
            <a:r>
              <a:rPr lang="en-US" altLang="zh-CN" dirty="0"/>
              <a:t>Our method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dirty="0"/>
              <a:t>Preprocess a LiDAR map for whole scene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dirty="0"/>
              <a:t>Put point clouds for all frames together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dirty="0" err="1"/>
              <a:t>Downsample</a:t>
            </a:r>
            <a:endParaRPr lang="en-US" altLang="zh-CN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dirty="0"/>
              <a:t>Build a map at resolution of 50cm</a:t>
            </a:r>
          </a:p>
          <a:p>
            <a:pPr lvl="3"/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pPr marL="360363" lvl="3" indent="0">
              <a:buNone/>
            </a:pPr>
            <a:endParaRPr lang="en-US" altLang="zh-CN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KITTI-Attempt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页脚占位符 5">
            <a:extLst>
              <a:ext uri="{FF2B5EF4-FFF2-40B4-BE49-F238E27FC236}">
                <a16:creationId xmlns:a16="http://schemas.microsoft.com/office/drawing/2014/main" id="{5CA22BB2-2C01-963E-4759-10B937B938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7B5BDD-06C6-BD50-E473-940FC1E3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635" y="833912"/>
            <a:ext cx="3090510" cy="13131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A5DC59-8EEA-9F82-0C7A-B3ACF6CB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59" y="2486230"/>
            <a:ext cx="2495231" cy="21181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FD6DEA-E8C4-D201-2B5C-0EE862FA39AD}"/>
              </a:ext>
            </a:extLst>
          </p:cNvPr>
          <p:cNvSpPr txBox="1"/>
          <p:nvPr/>
        </p:nvSpPr>
        <p:spPr>
          <a:xfrm>
            <a:off x="5045689" y="4661983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Our LiDAR Map for whole scene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4D411B-AD39-D3CF-054D-93A4CBBBBFE5}"/>
              </a:ext>
            </a:extLst>
          </p:cNvPr>
          <p:cNvSpPr txBox="1"/>
          <p:nvPr/>
        </p:nvSpPr>
        <p:spPr>
          <a:xfrm>
            <a:off x="5060968" y="2169919"/>
            <a:ext cx="31498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Paper’s LiDAR Map for whole scene</a:t>
            </a:r>
          </a:p>
        </p:txBody>
      </p:sp>
    </p:spTree>
    <p:extLst>
      <p:ext uri="{BB962C8B-B14F-4D97-AF65-F5344CB8AC3E}">
        <p14:creationId xmlns:p14="http://schemas.microsoft.com/office/powerpoint/2010/main" val="16946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89888D27-83BE-5E5C-664E-1429BB198155}"/>
              </a:ext>
            </a:extLst>
          </p:cNvPr>
          <p:cNvCxnSpPr>
            <a:cxnSpLocks/>
          </p:cNvCxnSpPr>
          <p:nvPr/>
        </p:nvCxnSpPr>
        <p:spPr>
          <a:xfrm rot="5400000" flipH="1">
            <a:off x="1821828" y="2428583"/>
            <a:ext cx="2170294" cy="675456"/>
          </a:xfrm>
          <a:prstGeom prst="bentConnector4">
            <a:avLst>
              <a:gd name="adj1" fmla="val -41527"/>
              <a:gd name="adj2" fmla="val 24683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4AD4F92-F54F-0AAA-3BDA-7E5DDEF706E2}"/>
              </a:ext>
            </a:extLst>
          </p:cNvPr>
          <p:cNvSpPr/>
          <p:nvPr/>
        </p:nvSpPr>
        <p:spPr>
          <a:xfrm>
            <a:off x="5043498" y="2011447"/>
            <a:ext cx="2511778" cy="2713771"/>
          </a:xfrm>
          <a:prstGeom prst="roundRect">
            <a:avLst>
              <a:gd name="adj" fmla="val 8053"/>
            </a:avLst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1033665"/>
            <a:ext cx="8508999" cy="380810"/>
          </a:xfrm>
        </p:spPr>
        <p:txBody>
          <a:bodyPr/>
          <a:lstStyle/>
          <a:p>
            <a:r>
              <a:rPr lang="en-US" altLang="zh-CN" dirty="0"/>
              <a:t>Visual Odometry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4BFBF49-95E3-B350-1C0C-21B05C5FC6FB}"/>
              </a:ext>
            </a:extLst>
          </p:cNvPr>
          <p:cNvSpPr/>
          <p:nvPr/>
        </p:nvSpPr>
        <p:spPr>
          <a:xfrm>
            <a:off x="2569247" y="1544242"/>
            <a:ext cx="1350915" cy="273844"/>
          </a:xfrm>
          <a:prstGeom prst="roundRect">
            <a:avLst/>
          </a:prstGeom>
          <a:solidFill>
            <a:srgbClr val="006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New Frame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D641379-CF45-5BBA-CAD2-8E991264471E}"/>
              </a:ext>
            </a:extLst>
          </p:cNvPr>
          <p:cNvSpPr/>
          <p:nvPr/>
        </p:nvSpPr>
        <p:spPr>
          <a:xfrm>
            <a:off x="2325407" y="2011447"/>
            <a:ext cx="1838595" cy="273844"/>
          </a:xfrm>
          <a:prstGeom prst="roundRect">
            <a:avLst/>
          </a:prstGeom>
          <a:solidFill>
            <a:srgbClr val="006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Localize Camera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F8AF50-9945-50A8-6587-EC7308835AD0}"/>
              </a:ext>
            </a:extLst>
          </p:cNvPr>
          <p:cNvSpPr/>
          <p:nvPr/>
        </p:nvSpPr>
        <p:spPr>
          <a:xfrm>
            <a:off x="2121364" y="3019450"/>
            <a:ext cx="2246678" cy="273844"/>
          </a:xfrm>
          <a:prstGeom prst="roundRect">
            <a:avLst/>
          </a:prstGeom>
          <a:solidFill>
            <a:srgbClr val="006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Add New Landmarks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B604191-CC0B-34B9-FFE0-20FEA3147E74}"/>
              </a:ext>
            </a:extLst>
          </p:cNvPr>
          <p:cNvSpPr/>
          <p:nvPr/>
        </p:nvSpPr>
        <p:spPr>
          <a:xfrm>
            <a:off x="2569247" y="2507672"/>
            <a:ext cx="1350915" cy="273844"/>
          </a:xfrm>
          <a:prstGeom prst="roundRect">
            <a:avLst/>
          </a:prstGeom>
          <a:solidFill>
            <a:srgbClr val="006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Is Keyframe?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F947266-F767-B492-B0C2-175FEAB1EB7E}"/>
              </a:ext>
            </a:extLst>
          </p:cNvPr>
          <p:cNvSpPr/>
          <p:nvPr/>
        </p:nvSpPr>
        <p:spPr>
          <a:xfrm>
            <a:off x="2121364" y="3560248"/>
            <a:ext cx="2246678" cy="291210"/>
          </a:xfrm>
          <a:prstGeom prst="roundRect">
            <a:avLst/>
          </a:prstGeom>
          <a:solidFill>
            <a:srgbClr val="006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Local Bundle Adjustment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5D6686-3ECF-0F21-4979-53EAD720C49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244705" y="1818086"/>
            <a:ext cx="0" cy="193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0784CDD-0EB2-E7D3-5122-BD12F8426A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244705" y="2285291"/>
            <a:ext cx="0" cy="222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364CE2A-C7E9-96D8-5FCE-B741FD4AA03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3244703" y="2781516"/>
            <a:ext cx="2" cy="237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01A50CF-CD2E-BCD7-5DA1-7F1D2B87EC5E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3244703" y="3293294"/>
            <a:ext cx="0" cy="266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EAE357C-E0C4-D3C6-AE95-A94003B476C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6296538" y="2507672"/>
            <a:ext cx="0" cy="539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439714CD-A58E-30F7-533D-AE81C6D82ECD}"/>
              </a:ext>
            </a:extLst>
          </p:cNvPr>
          <p:cNvCxnSpPr>
            <a:cxnSpLocks/>
            <a:stCxn id="11" idx="2"/>
            <a:endCxn id="2" idx="1"/>
          </p:cNvCxnSpPr>
          <p:nvPr/>
        </p:nvCxnSpPr>
        <p:spPr>
          <a:xfrm rot="5400000" flipH="1">
            <a:off x="1485955" y="2764456"/>
            <a:ext cx="2842040" cy="675456"/>
          </a:xfrm>
          <a:prstGeom prst="bentConnector4">
            <a:avLst>
              <a:gd name="adj1" fmla="val -8044"/>
              <a:gd name="adj2" fmla="val 24761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F7910C22-5F73-156D-EC2E-067C2173D0A2}"/>
              </a:ext>
            </a:extLst>
          </p:cNvPr>
          <p:cNvCxnSpPr>
            <a:cxnSpLocks/>
            <a:stCxn id="7" idx="1"/>
            <a:endCxn id="2" idx="1"/>
          </p:cNvCxnSpPr>
          <p:nvPr/>
        </p:nvCxnSpPr>
        <p:spPr>
          <a:xfrm rot="10800000">
            <a:off x="2569247" y="1681164"/>
            <a:ext cx="12700" cy="963430"/>
          </a:xfrm>
          <a:prstGeom prst="bentConnector3">
            <a:avLst>
              <a:gd name="adj1" fmla="val 79028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03F2FE1-4AE1-5337-C21F-1059AED043DE}"/>
              </a:ext>
            </a:extLst>
          </p:cNvPr>
          <p:cNvSpPr txBox="1"/>
          <p:nvPr/>
        </p:nvSpPr>
        <p:spPr>
          <a:xfrm>
            <a:off x="2713481" y="2781515"/>
            <a:ext cx="531223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Yes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E4ADF27-BB1B-92F3-CA1F-83842CA44627}"/>
              </a:ext>
            </a:extLst>
          </p:cNvPr>
          <p:cNvSpPr txBox="1"/>
          <p:nvPr/>
        </p:nvSpPr>
        <p:spPr>
          <a:xfrm>
            <a:off x="1785113" y="2408405"/>
            <a:ext cx="531223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No</a:t>
            </a:r>
            <a:endParaRPr lang="zh-CN" altLang="en-US" sz="1400" dirty="0" err="1">
              <a:latin typeface="+mn-lt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A1CE2A-B83E-D3B9-84BB-9ED25F669C26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>
            <a:off x="3244703" y="3851458"/>
            <a:ext cx="0" cy="19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B0C0A3F-DDC3-3335-84D7-D238BDB503FF}"/>
              </a:ext>
            </a:extLst>
          </p:cNvPr>
          <p:cNvSpPr/>
          <p:nvPr/>
        </p:nvSpPr>
        <p:spPr>
          <a:xfrm>
            <a:off x="5338344" y="2233828"/>
            <a:ext cx="1916388" cy="27384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Data Association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86E4CE7-2D02-D7C5-ED67-CC62D2D33F34}"/>
              </a:ext>
            </a:extLst>
          </p:cNvPr>
          <p:cNvSpPr/>
          <p:nvPr/>
        </p:nvSpPr>
        <p:spPr>
          <a:xfrm>
            <a:off x="5338344" y="3047636"/>
            <a:ext cx="1916388" cy="27384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Optimize Alignment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C580B61-BB2D-A977-0E3D-04C5F0621EC4}"/>
              </a:ext>
            </a:extLst>
          </p:cNvPr>
          <p:cNvSpPr/>
          <p:nvPr/>
        </p:nvSpPr>
        <p:spPr>
          <a:xfrm>
            <a:off x="5345384" y="4028463"/>
            <a:ext cx="1916388" cy="5146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Update landmarks and camera poses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0ED8626-580C-B95D-1D0F-A1322B1376B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013708" y="4285811"/>
            <a:ext cx="1029790" cy="0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7455C8A-AE83-AD2B-58CD-071EED21B2E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6296538" y="3321480"/>
            <a:ext cx="7040" cy="706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C559BB2-F903-312C-1037-F01516CC651A}"/>
              </a:ext>
            </a:extLst>
          </p:cNvPr>
          <p:cNvSpPr/>
          <p:nvPr/>
        </p:nvSpPr>
        <p:spPr>
          <a:xfrm>
            <a:off x="2475698" y="4048418"/>
            <a:ext cx="1538010" cy="47478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/>
              <a:t>Alignment with LiDAR Map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9B332F3E-62F3-DF3A-D610-3257F10190B3}"/>
              </a:ext>
            </a:extLst>
          </p:cNvPr>
          <p:cNvCxnSpPr>
            <a:stCxn id="22" idx="3"/>
            <a:endCxn id="21" idx="3"/>
          </p:cNvCxnSpPr>
          <p:nvPr/>
        </p:nvCxnSpPr>
        <p:spPr>
          <a:xfrm flipV="1">
            <a:off x="7254732" y="2370750"/>
            <a:ext cx="12700" cy="813808"/>
          </a:xfrm>
          <a:prstGeom prst="bentConnector3">
            <a:avLst>
              <a:gd name="adj1" fmla="val 451764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FC3D18F-11AC-C15F-68B0-EB1B6BE4A69D}"/>
              </a:ext>
            </a:extLst>
          </p:cNvPr>
          <p:cNvSpPr txBox="1"/>
          <p:nvPr/>
        </p:nvSpPr>
        <p:spPr>
          <a:xfrm>
            <a:off x="7921911" y="2614822"/>
            <a:ext cx="700279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>
                <a:latin typeface="+mn-lt"/>
              </a:rPr>
              <a:t>Iterate K times</a:t>
            </a:r>
            <a:endParaRPr lang="zh-CN" altLang="en-US" sz="1400" dirty="0" err="1">
              <a:latin typeface="+mn-lt"/>
            </a:endParaRPr>
          </a:p>
        </p:txBody>
      </p:sp>
      <p:sp>
        <p:nvSpPr>
          <p:cNvPr id="20" name="页脚占位符 5">
            <a:extLst>
              <a:ext uri="{FF2B5EF4-FFF2-40B4-BE49-F238E27FC236}">
                <a16:creationId xmlns:a16="http://schemas.microsoft.com/office/drawing/2014/main" id="{DFC5C6C9-53DD-F112-4EEC-1786BD4CCA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AC212D-7716-9729-D2F7-27359628D1FC}"/>
                  </a:ext>
                </a:extLst>
              </p:cNvPr>
              <p:cNvSpPr txBox="1"/>
              <p:nvPr/>
            </p:nvSpPr>
            <p:spPr>
              <a:xfrm>
                <a:off x="6336794" y="3459065"/>
                <a:ext cx="1229554" cy="403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>
                    <a:latin typeface="+mn-lt"/>
                  </a:rPr>
                  <a:t>from local map to LiDAR map</a:t>
                </a:r>
                <a:endParaRPr lang="en-GB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AC212D-7716-9729-D2F7-27359628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94" y="3459065"/>
                <a:ext cx="1229554" cy="403508"/>
              </a:xfrm>
              <a:prstGeom prst="rect">
                <a:avLst/>
              </a:prstGeom>
              <a:blipFill>
                <a:blip r:embed="rId2"/>
                <a:stretch>
                  <a:fillRect l="-2488" t="-10448" r="-8955" b="-20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56FD44-CCD9-6552-EF7F-71852EFD159B}"/>
                  </a:ext>
                </a:extLst>
              </p:cNvPr>
              <p:cNvSpPr txBox="1"/>
              <p:nvPr/>
            </p:nvSpPr>
            <p:spPr>
              <a:xfrm>
                <a:off x="6314652" y="2569722"/>
                <a:ext cx="1216855" cy="403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Correspondence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GB" sz="1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56FD44-CCD9-6552-EF7F-71852EFD1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652" y="2569722"/>
                <a:ext cx="1216855" cy="403508"/>
              </a:xfrm>
              <a:prstGeom prst="rect">
                <a:avLst/>
              </a:prstGeom>
              <a:blipFill>
                <a:blip r:embed="rId3"/>
                <a:stretch>
                  <a:fillRect l="-5025" t="-10606" r="-6533" b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1" grpId="0" animBg="1"/>
      <p:bldP spid="22" grpId="0" animBg="1"/>
      <p:bldP spid="23" grpId="0" animBg="1"/>
      <p:bldP spid="11" grpId="0" animBg="1"/>
      <p:bldP spid="1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19091" y="1600200"/>
            <a:ext cx="4291708" cy="3095625"/>
          </a:xfrm>
        </p:spPr>
        <p:txBody>
          <a:bodyPr/>
          <a:lstStyle/>
          <a:p>
            <a:pPr marL="462280" lvl="2" indent="-285750"/>
            <a:r>
              <a:rPr lang="en-US" altLang="zh-CN" dirty="0"/>
              <a:t>Find correspondences between </a:t>
            </a:r>
            <a:r>
              <a:rPr lang="en-US" altLang="zh-CN" b="1" dirty="0"/>
              <a:t>reconstructed points </a:t>
            </a:r>
            <a:r>
              <a:rPr lang="en-US" altLang="zh-CN" dirty="0"/>
              <a:t>and </a:t>
            </a:r>
            <a:r>
              <a:rPr lang="en-US" altLang="zh-CN" b="1" dirty="0"/>
              <a:t>points in Lidar map </a:t>
            </a:r>
            <a:r>
              <a:rPr lang="en-US" altLang="zh-CN" dirty="0"/>
              <a:t>iteratively</a:t>
            </a:r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Alignment-Data Association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平行四边形 6"/>
          <p:cNvSpPr/>
          <p:nvPr/>
        </p:nvSpPr>
        <p:spPr>
          <a:xfrm rot="16200000">
            <a:off x="4945536" y="2838996"/>
            <a:ext cx="824230" cy="733425"/>
          </a:xfrm>
          <a:prstGeom prst="parallelogram">
            <a:avLst>
              <a:gd name="adj" fmla="val 28853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 </a:t>
            </a:r>
          </a:p>
        </p:txBody>
      </p:sp>
      <p:sp>
        <p:nvSpPr>
          <p:cNvPr id="8" name="平行四边形 7"/>
          <p:cNvSpPr/>
          <p:nvPr>
            <p:custDataLst>
              <p:tags r:id="rId1"/>
            </p:custDataLst>
          </p:nvPr>
        </p:nvSpPr>
        <p:spPr>
          <a:xfrm rot="16200000">
            <a:off x="6097426" y="3186341"/>
            <a:ext cx="824230" cy="733425"/>
          </a:xfrm>
          <a:prstGeom prst="parallelogram">
            <a:avLst>
              <a:gd name="adj" fmla="val 28853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 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924581" y="1779181"/>
            <a:ext cx="1367790" cy="22117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921406" y="2266226"/>
            <a:ext cx="1874520" cy="17246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222521" y="2263051"/>
            <a:ext cx="577215" cy="20415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209186" y="1779181"/>
            <a:ext cx="83185" cy="25285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412261" y="310379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6181883" y="172440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>
          <a:xfrm>
            <a:off x="6682263" y="220192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5570376" y="331715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>
            <a:off x="6406671" y="348415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椭圆 19"/>
          <p:cNvSpPr/>
          <p:nvPr>
            <p:custDataLst>
              <p:tags r:id="rId6"/>
            </p:custDataLst>
          </p:nvPr>
        </p:nvSpPr>
        <p:spPr>
          <a:xfrm>
            <a:off x="6209186" y="336731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 flipV="1">
            <a:off x="4908071" y="2516416"/>
            <a:ext cx="2311400" cy="14744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 flipV="1">
            <a:off x="6209186" y="2506256"/>
            <a:ext cx="1024255" cy="18014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9"/>
            </p:custDataLst>
          </p:nvPr>
        </p:nvSpPr>
        <p:spPr>
          <a:xfrm>
            <a:off x="6527321" y="365497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4" name="椭圆 23"/>
          <p:cNvSpPr/>
          <p:nvPr>
            <p:custDataLst>
              <p:tags r:id="rId10"/>
            </p:custDataLst>
          </p:nvPr>
        </p:nvSpPr>
        <p:spPr>
          <a:xfrm>
            <a:off x="5616731" y="347145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>
            <a:off x="7112793" y="2455288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>
            <a:off x="6589765" y="133248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13"/>
            </p:custDataLst>
          </p:nvPr>
        </p:nvSpPr>
        <p:spPr>
          <a:xfrm>
            <a:off x="7095809" y="175297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椭圆 27"/>
          <p:cNvSpPr/>
          <p:nvPr>
            <p:custDataLst>
              <p:tags r:id="rId14"/>
            </p:custDataLst>
          </p:nvPr>
        </p:nvSpPr>
        <p:spPr>
          <a:xfrm>
            <a:off x="7535339" y="205050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3C71149-7008-1CE1-FD9B-C56B3642B32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552705" y="4335032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187D063-56E4-2EC4-70FE-C446C2138D34}"/>
                  </a:ext>
                </a:extLst>
              </p:cNvPr>
              <p:cNvSpPr txBox="1"/>
              <p:nvPr/>
            </p:nvSpPr>
            <p:spPr>
              <a:xfrm>
                <a:off x="6775183" y="4284929"/>
                <a:ext cx="2355669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+mn-lt"/>
                  </a:rPr>
                  <a:t>: reconstructed local landmarks</a:t>
                </a:r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187D063-56E4-2EC4-70FE-C446C213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83" y="4284929"/>
                <a:ext cx="2355669" cy="193002"/>
              </a:xfrm>
              <a:prstGeom prst="rect">
                <a:avLst/>
              </a:prstGeom>
              <a:blipFill>
                <a:blip r:embed="rId29"/>
                <a:stretch>
                  <a:fillRect l="-2326" t="-21875" b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EE728F41-6C4D-85C8-EE4B-218EB61303F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552705" y="464963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602BDBA-D842-9B05-7D9F-CB858E1DA293}"/>
                  </a:ext>
                </a:extLst>
              </p:cNvPr>
              <p:cNvSpPr txBox="1"/>
              <p:nvPr/>
            </p:nvSpPr>
            <p:spPr>
              <a:xfrm>
                <a:off x="6775183" y="4592227"/>
                <a:ext cx="2355669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+mn-lt"/>
                  </a:rPr>
                  <a:t>: points in Lidar map</a:t>
                </a:r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602BDBA-D842-9B05-7D9F-CB858E1D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83" y="4592227"/>
                <a:ext cx="2355669" cy="193002"/>
              </a:xfrm>
              <a:prstGeom prst="rect">
                <a:avLst/>
              </a:prstGeom>
              <a:blipFill>
                <a:blip r:embed="rId30"/>
                <a:stretch>
                  <a:fillRect l="-1550" t="-21875" b="-46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D9773772-385D-8D5E-22AA-3CA3CC4DD82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545501" y="173295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1FDAAB2-114B-10B3-E6A2-11666F0D0B6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26670" y="197929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71E0919-7196-1C4A-0C9E-A4B34CB897E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059203" y="143623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21F3481-3E4B-6B4A-6227-551557B75A8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877714" y="118088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D3C50B9-1069-2A04-3ED7-81C668CEBF5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847129" y="165318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A4A78A5-2A92-460B-83FD-7A95EA991A8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394078" y="134240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A982A0F-0763-E610-9DCB-CB22015947DB}"/>
              </a:ext>
            </a:extLst>
          </p:cNvPr>
          <p:cNvCxnSpPr>
            <a:cxnSpLocks/>
            <a:stCxn id="16" idx="7"/>
            <a:endCxn id="26" idx="3"/>
          </p:cNvCxnSpPr>
          <p:nvPr/>
        </p:nvCxnSpPr>
        <p:spPr>
          <a:xfrm flipV="1">
            <a:off x="6396978" y="1547584"/>
            <a:ext cx="229692" cy="213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D479BD0-70E9-C021-3B18-F0DE9C931269}"/>
              </a:ext>
            </a:extLst>
          </p:cNvPr>
          <p:cNvCxnSpPr>
            <a:cxnSpLocks/>
            <a:stCxn id="17" idx="7"/>
            <a:endCxn id="27" idx="3"/>
          </p:cNvCxnSpPr>
          <p:nvPr/>
        </p:nvCxnSpPr>
        <p:spPr>
          <a:xfrm flipV="1">
            <a:off x="6897358" y="1968071"/>
            <a:ext cx="235356" cy="270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1F1703-A822-C3B6-8DDE-812153BF5BB7}"/>
              </a:ext>
            </a:extLst>
          </p:cNvPr>
          <p:cNvCxnSpPr>
            <a:cxnSpLocks/>
            <a:stCxn id="25" idx="7"/>
            <a:endCxn id="28" idx="3"/>
          </p:cNvCxnSpPr>
          <p:nvPr/>
        </p:nvCxnSpPr>
        <p:spPr>
          <a:xfrm flipV="1">
            <a:off x="7327888" y="2265599"/>
            <a:ext cx="244356" cy="226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页脚占位符 5">
            <a:extLst>
              <a:ext uri="{FF2B5EF4-FFF2-40B4-BE49-F238E27FC236}">
                <a16:creationId xmlns:a16="http://schemas.microsoft.com/office/drawing/2014/main" id="{CF08ED76-252C-FF5A-6326-D3523F3DF5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28EB29-B3B9-9E3A-BD8C-7EAB81F61C66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67247" y="2453923"/>
            <a:ext cx="3795395" cy="45593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B84E439-4A92-006E-60CD-41835AAB39FD}"/>
              </a:ext>
            </a:extLst>
          </p:cNvPr>
          <p:cNvSpPr txBox="1"/>
          <p:nvPr/>
        </p:nvSpPr>
        <p:spPr>
          <a:xfrm>
            <a:off x="3579347" y="3079249"/>
            <a:ext cx="868536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Distance threshold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D58AF5E-EF69-ECBC-7143-28C31185057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013615" y="2784229"/>
            <a:ext cx="0" cy="295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32764FD-6A8D-0C31-9626-BE4DD1809B47}"/>
              </a:ext>
            </a:extLst>
          </p:cNvPr>
          <p:cNvSpPr txBox="1"/>
          <p:nvPr/>
        </p:nvSpPr>
        <p:spPr>
          <a:xfrm>
            <a:off x="429281" y="3067948"/>
            <a:ext cx="868536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Local landmark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78EA9AE-6AFA-F52C-2070-A51F31EF147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863549" y="2772928"/>
            <a:ext cx="291353" cy="295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D957BE9-F9C3-322B-2030-4185154F02E2}"/>
              </a:ext>
            </a:extLst>
          </p:cNvPr>
          <p:cNvSpPr txBox="1"/>
          <p:nvPr/>
        </p:nvSpPr>
        <p:spPr>
          <a:xfrm>
            <a:off x="1534092" y="3079249"/>
            <a:ext cx="63027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LiDAR point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FA47750-BDA3-9CA7-A3E1-8AD464D6953C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1520122" y="2772928"/>
            <a:ext cx="329109" cy="306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19091" y="1600200"/>
            <a:ext cx="4291708" cy="3095625"/>
          </a:xfrm>
        </p:spPr>
        <p:txBody>
          <a:bodyPr/>
          <a:lstStyle/>
          <a:p>
            <a:pPr marL="462280" lvl="2" indent="-285750"/>
            <a:r>
              <a:rPr lang="en-US" altLang="zh-CN" dirty="0"/>
              <a:t>Find correspondences between </a:t>
            </a:r>
            <a:r>
              <a:rPr lang="en-US" altLang="zh-CN" b="1" dirty="0"/>
              <a:t>reconstructed points </a:t>
            </a:r>
            <a:r>
              <a:rPr lang="en-US" altLang="zh-CN" dirty="0"/>
              <a:t>and </a:t>
            </a:r>
            <a:r>
              <a:rPr lang="en-US" altLang="zh-CN" b="1" dirty="0"/>
              <a:t>points in Lidar map </a:t>
            </a:r>
            <a:r>
              <a:rPr lang="en-US" altLang="zh-CN" dirty="0"/>
              <a:t>iteratively</a:t>
            </a:r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  <a:p>
            <a:pPr marL="176530" lvl="2" indent="0">
              <a:buNone/>
            </a:pPr>
            <a:endParaRPr lang="en-US" altLang="zh-CN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Alignment-Data Association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5</a:t>
            </a:fld>
            <a:endParaRPr lang="de-DE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67247" y="2453923"/>
            <a:ext cx="3795395" cy="455930"/>
          </a:xfrm>
          <a:prstGeom prst="rect">
            <a:avLst/>
          </a:prstGeom>
        </p:spPr>
      </p:pic>
      <p:sp>
        <p:nvSpPr>
          <p:cNvPr id="7" name="平行四边形 6"/>
          <p:cNvSpPr/>
          <p:nvPr/>
        </p:nvSpPr>
        <p:spPr>
          <a:xfrm rot="16200000">
            <a:off x="4945536" y="2838996"/>
            <a:ext cx="824230" cy="733425"/>
          </a:xfrm>
          <a:prstGeom prst="parallelogram">
            <a:avLst>
              <a:gd name="adj" fmla="val 28853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 </a:t>
            </a: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rot="16200000">
            <a:off x="6097426" y="3186341"/>
            <a:ext cx="824230" cy="733425"/>
          </a:xfrm>
          <a:prstGeom prst="parallelogram">
            <a:avLst>
              <a:gd name="adj" fmla="val 28853"/>
            </a:avLst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 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924581" y="1779181"/>
            <a:ext cx="1367790" cy="22117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921406" y="2266226"/>
            <a:ext cx="1874520" cy="17246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222521" y="2263051"/>
            <a:ext cx="577215" cy="20415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209186" y="1779181"/>
            <a:ext cx="83185" cy="25285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412261" y="310379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6181883" y="172440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6682263" y="2201923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>
            <a:off x="5570376" y="331715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6406671" y="348415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6209186" y="336731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 flipV="1">
            <a:off x="4908071" y="2516416"/>
            <a:ext cx="2311400" cy="14744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 flipV="1">
            <a:off x="6209186" y="2506256"/>
            <a:ext cx="1024255" cy="18014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6527321" y="3654971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4" name="椭圆 23"/>
          <p:cNvSpPr/>
          <p:nvPr>
            <p:custDataLst>
              <p:tags r:id="rId11"/>
            </p:custDataLst>
          </p:nvPr>
        </p:nvSpPr>
        <p:spPr>
          <a:xfrm>
            <a:off x="5616731" y="3471456"/>
            <a:ext cx="75565" cy="75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7112793" y="2455288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3"/>
            </p:custDataLst>
          </p:nvPr>
        </p:nvSpPr>
        <p:spPr>
          <a:xfrm>
            <a:off x="6589765" y="133248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14"/>
            </p:custDataLst>
          </p:nvPr>
        </p:nvSpPr>
        <p:spPr>
          <a:xfrm>
            <a:off x="7095809" y="1752976"/>
            <a:ext cx="252000" cy="25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椭圆 27"/>
          <p:cNvSpPr/>
          <p:nvPr>
            <p:custDataLst>
              <p:tags r:id="rId15"/>
            </p:custDataLst>
          </p:nvPr>
        </p:nvSpPr>
        <p:spPr>
          <a:xfrm>
            <a:off x="7535339" y="2050504"/>
            <a:ext cx="252000" cy="25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3C71149-7008-1CE1-FD9B-C56B3642B32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552705" y="4335032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187D063-56E4-2EC4-70FE-C446C2138D34}"/>
                  </a:ext>
                </a:extLst>
              </p:cNvPr>
              <p:cNvSpPr txBox="1"/>
              <p:nvPr/>
            </p:nvSpPr>
            <p:spPr>
              <a:xfrm>
                <a:off x="6775183" y="4284929"/>
                <a:ext cx="2355669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+mn-lt"/>
                  </a:rPr>
                  <a:t>: reconstructed local landmarks</a:t>
                </a:r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187D063-56E4-2EC4-70FE-C446C213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83" y="4284929"/>
                <a:ext cx="2355669" cy="193002"/>
              </a:xfrm>
              <a:prstGeom prst="rect">
                <a:avLst/>
              </a:prstGeom>
              <a:blipFill>
                <a:blip r:embed="rId29"/>
                <a:stretch>
                  <a:fillRect l="-2326" t="-21875" b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EE728F41-6C4D-85C8-EE4B-218EB61303F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552705" y="464963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602BDBA-D842-9B05-7D9F-CB858E1DA293}"/>
                  </a:ext>
                </a:extLst>
              </p:cNvPr>
              <p:cNvSpPr txBox="1"/>
              <p:nvPr/>
            </p:nvSpPr>
            <p:spPr>
              <a:xfrm>
                <a:off x="6775183" y="4592227"/>
                <a:ext cx="2355669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+mn-lt"/>
                  </a:rPr>
                  <a:t>: points in Lidar map</a:t>
                </a:r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602BDBA-D842-9B05-7D9F-CB858E1D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83" y="4592227"/>
                <a:ext cx="2355669" cy="193002"/>
              </a:xfrm>
              <a:prstGeom prst="rect">
                <a:avLst/>
              </a:prstGeom>
              <a:blipFill>
                <a:blip r:embed="rId30"/>
                <a:stretch>
                  <a:fillRect l="-1550" t="-21875" b="-46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D9773772-385D-8D5E-22AA-3CA3CC4DD82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rot="21263149">
            <a:off x="7545501" y="173295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1FDAAB2-114B-10B3-E6A2-11666F0D0B6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926670" y="197929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71E0919-7196-1C4A-0C9E-A4B34CB897E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20398139">
            <a:off x="7059203" y="143623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21F3481-3E4B-6B4A-6227-551557B75A8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877714" y="118088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D3C50B9-1069-2A04-3ED7-81C668CEBF5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847129" y="1653181"/>
            <a:ext cx="252000" cy="25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A4A78A5-2A92-460B-83FD-7A95EA991A8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7394078" y="134240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A982A0F-0763-E610-9DCB-CB22015947DB}"/>
              </a:ext>
            </a:extLst>
          </p:cNvPr>
          <p:cNvCxnSpPr>
            <a:cxnSpLocks/>
            <a:stCxn id="16" idx="7"/>
            <a:endCxn id="26" idx="3"/>
          </p:cNvCxnSpPr>
          <p:nvPr/>
        </p:nvCxnSpPr>
        <p:spPr>
          <a:xfrm flipV="1">
            <a:off x="6396978" y="1547584"/>
            <a:ext cx="229692" cy="213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D479BD0-70E9-C021-3B18-F0DE9C931269}"/>
              </a:ext>
            </a:extLst>
          </p:cNvPr>
          <p:cNvCxnSpPr>
            <a:cxnSpLocks/>
            <a:stCxn id="17" idx="7"/>
            <a:endCxn id="47" idx="3"/>
          </p:cNvCxnSpPr>
          <p:nvPr/>
        </p:nvCxnSpPr>
        <p:spPr>
          <a:xfrm flipV="1">
            <a:off x="6897358" y="1676455"/>
            <a:ext cx="234657" cy="5623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1F1703-A822-C3B6-8DDE-812153BF5BB7}"/>
              </a:ext>
            </a:extLst>
          </p:cNvPr>
          <p:cNvCxnSpPr>
            <a:cxnSpLocks/>
            <a:stCxn id="25" idx="7"/>
            <a:endCxn id="45" idx="3"/>
          </p:cNvCxnSpPr>
          <p:nvPr/>
        </p:nvCxnSpPr>
        <p:spPr>
          <a:xfrm flipV="1">
            <a:off x="7327888" y="1956337"/>
            <a:ext cx="263661" cy="535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页脚占位符 5">
            <a:extLst>
              <a:ext uri="{FF2B5EF4-FFF2-40B4-BE49-F238E27FC236}">
                <a16:creationId xmlns:a16="http://schemas.microsoft.com/office/drawing/2014/main" id="{EBB442FA-C795-55C0-1742-BF78FAC34B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EB696E3-393F-F2A6-6112-4D33120F9B0C}"/>
              </a:ext>
            </a:extLst>
          </p:cNvPr>
          <p:cNvSpPr/>
          <p:nvPr/>
        </p:nvSpPr>
        <p:spPr>
          <a:xfrm>
            <a:off x="654679" y="3722416"/>
            <a:ext cx="3414401" cy="767491"/>
          </a:xfrm>
          <a:prstGeom prst="roundRect">
            <a:avLst>
              <a:gd name="adj" fmla="val 8724"/>
            </a:avLst>
          </a:prstGeom>
          <a:solidFill>
            <a:srgbClr val="EE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6530" lvl="2" indent="0"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Drawback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</a:p>
          <a:p>
            <a:pPr marL="176530" lvl="2" indent="0">
              <a:buNone/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the set of reconstructed points overlaps </a:t>
            </a:r>
            <a:r>
              <a:rPr lang="en-US" altLang="zh-CN" sz="1400" b="1" i="1" dirty="0">
                <a:solidFill>
                  <a:schemeClr val="tx1"/>
                </a:solidFill>
                <a:sym typeface="+mn-ea"/>
              </a:rPr>
              <a:t>only partially 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with the LiDAR map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C15584-2BCF-3649-5BA5-FDDAC0D55DFC}"/>
              </a:ext>
            </a:extLst>
          </p:cNvPr>
          <p:cNvSpPr txBox="1"/>
          <p:nvPr/>
        </p:nvSpPr>
        <p:spPr>
          <a:xfrm>
            <a:off x="3579347" y="3079249"/>
            <a:ext cx="868536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Distance threshold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396F3E5-29ED-C9D9-48E0-66F6E6BB278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013615" y="2784229"/>
            <a:ext cx="0" cy="295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50529A8-76B4-929F-63C7-D18283F4E6A1}"/>
              </a:ext>
            </a:extLst>
          </p:cNvPr>
          <p:cNvSpPr txBox="1"/>
          <p:nvPr/>
        </p:nvSpPr>
        <p:spPr>
          <a:xfrm>
            <a:off x="429281" y="3067948"/>
            <a:ext cx="868536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Local landmark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E8898BE-BAEE-01EA-5DF5-832C86A1B46A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63549" y="2772928"/>
            <a:ext cx="291353" cy="295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7C1ADF7-2DBB-84A6-4660-5931833CDB7A}"/>
              </a:ext>
            </a:extLst>
          </p:cNvPr>
          <p:cNvSpPr txBox="1"/>
          <p:nvPr/>
        </p:nvSpPr>
        <p:spPr>
          <a:xfrm>
            <a:off x="1534092" y="3079249"/>
            <a:ext cx="630277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LiDAR point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74F6FAD-2566-CDB4-1845-BF15F8FC33E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1520122" y="2772928"/>
            <a:ext cx="329109" cy="306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03808C6-0EC1-CEFE-290E-50DBFC760002}"/>
              </a:ext>
            </a:extLst>
          </p:cNvPr>
          <p:cNvSpPr txBox="1"/>
          <p:nvPr/>
        </p:nvSpPr>
        <p:spPr>
          <a:xfrm>
            <a:off x="7776750" y="2924961"/>
            <a:ext cx="1024255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Not scanned by </a:t>
            </a:r>
            <a:r>
              <a:rPr lang="en-US" altLang="zh-CN" sz="1200" dirty="0">
                <a:latin typeface="+mn-lt"/>
              </a:rPr>
              <a:t>LiDAR !!!</a:t>
            </a:r>
            <a:endParaRPr lang="en-GB" sz="1200" dirty="0">
              <a:latin typeface="+mn-lt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FB68A86-87C5-08D7-C1EF-B0BD283E5D03}"/>
              </a:ext>
            </a:extLst>
          </p:cNvPr>
          <p:cNvCxnSpPr>
            <a:cxnSpLocks/>
          </p:cNvCxnSpPr>
          <p:nvPr/>
        </p:nvCxnSpPr>
        <p:spPr>
          <a:xfrm flipH="1" flipV="1">
            <a:off x="7776750" y="2345589"/>
            <a:ext cx="526098" cy="556334"/>
          </a:xfrm>
          <a:prstGeom prst="straightConnector1">
            <a:avLst/>
          </a:prstGeom>
          <a:ln>
            <a:solidFill>
              <a:srgbClr val="EEAA7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8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97D90E6-38EC-A9F5-82E6-295C84A79DF1}"/>
              </a:ext>
            </a:extLst>
          </p:cNvPr>
          <p:cNvGrpSpPr/>
          <p:nvPr/>
        </p:nvGrpSpPr>
        <p:grpSpPr>
          <a:xfrm>
            <a:off x="4341537" y="2482332"/>
            <a:ext cx="1728000" cy="1728000"/>
            <a:chOff x="2945675" y="2151474"/>
            <a:chExt cx="1806869" cy="1808574"/>
          </a:xfrm>
          <a:solidFill>
            <a:schemeClr val="bg1"/>
          </a:solidFill>
        </p:grpSpPr>
        <p:sp>
          <p:nvSpPr>
            <p:cNvPr id="27" name="立方体 26">
              <a:extLst>
                <a:ext uri="{FF2B5EF4-FFF2-40B4-BE49-F238E27FC236}">
                  <a16:creationId xmlns:a16="http://schemas.microsoft.com/office/drawing/2014/main" id="{F66A0B9D-F1A6-F663-E535-D5084CB97524}"/>
                </a:ext>
              </a:extLst>
            </p:cNvPr>
            <p:cNvSpPr/>
            <p:nvPr/>
          </p:nvSpPr>
          <p:spPr>
            <a:xfrm>
              <a:off x="2945675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0D4C890F-87C6-779E-7C74-CC3B3FA4FF36}"/>
                </a:ext>
              </a:extLst>
            </p:cNvPr>
            <p:cNvSpPr/>
            <p:nvPr/>
          </p:nvSpPr>
          <p:spPr>
            <a:xfrm>
              <a:off x="3485606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0" name="立方体 29">
              <a:extLst>
                <a:ext uri="{FF2B5EF4-FFF2-40B4-BE49-F238E27FC236}">
                  <a16:creationId xmlns:a16="http://schemas.microsoft.com/office/drawing/2014/main" id="{6EE7E45A-E062-2C02-FD6D-A537A8404646}"/>
                </a:ext>
              </a:extLst>
            </p:cNvPr>
            <p:cNvSpPr/>
            <p:nvPr/>
          </p:nvSpPr>
          <p:spPr>
            <a:xfrm>
              <a:off x="4028190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1" name="立方体 30">
              <a:extLst>
                <a:ext uri="{FF2B5EF4-FFF2-40B4-BE49-F238E27FC236}">
                  <a16:creationId xmlns:a16="http://schemas.microsoft.com/office/drawing/2014/main" id="{CCA5D48E-6F57-4CBB-C068-324567557F6E}"/>
                </a:ext>
              </a:extLst>
            </p:cNvPr>
            <p:cNvSpPr/>
            <p:nvPr/>
          </p:nvSpPr>
          <p:spPr>
            <a:xfrm>
              <a:off x="2947695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3E479096-C580-6BF6-D3B8-2730D7084ACB}"/>
                </a:ext>
              </a:extLst>
            </p:cNvPr>
            <p:cNvSpPr/>
            <p:nvPr/>
          </p:nvSpPr>
          <p:spPr>
            <a:xfrm>
              <a:off x="3487626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3" name="立方体 32">
              <a:extLst>
                <a:ext uri="{FF2B5EF4-FFF2-40B4-BE49-F238E27FC236}">
                  <a16:creationId xmlns:a16="http://schemas.microsoft.com/office/drawing/2014/main" id="{93165111-64BD-71A1-0A4D-1591C84718FB}"/>
                </a:ext>
              </a:extLst>
            </p:cNvPr>
            <p:cNvSpPr/>
            <p:nvPr/>
          </p:nvSpPr>
          <p:spPr>
            <a:xfrm>
              <a:off x="4030210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4" name="立方体 33">
              <a:extLst>
                <a:ext uri="{FF2B5EF4-FFF2-40B4-BE49-F238E27FC236}">
                  <a16:creationId xmlns:a16="http://schemas.microsoft.com/office/drawing/2014/main" id="{D6803545-E889-225D-BD71-54B237405125}"/>
                </a:ext>
              </a:extLst>
            </p:cNvPr>
            <p:cNvSpPr/>
            <p:nvPr/>
          </p:nvSpPr>
          <p:spPr>
            <a:xfrm>
              <a:off x="2950029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0931C31D-EDA1-F106-7208-3CA0341FABC0}"/>
                </a:ext>
              </a:extLst>
            </p:cNvPr>
            <p:cNvSpPr/>
            <p:nvPr/>
          </p:nvSpPr>
          <p:spPr>
            <a:xfrm>
              <a:off x="3489960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6" name="立方体 35">
              <a:extLst>
                <a:ext uri="{FF2B5EF4-FFF2-40B4-BE49-F238E27FC236}">
                  <a16:creationId xmlns:a16="http://schemas.microsoft.com/office/drawing/2014/main" id="{951C4BCE-B6E6-9967-42E7-678D74B8CFA9}"/>
                </a:ext>
              </a:extLst>
            </p:cNvPr>
            <p:cNvSpPr/>
            <p:nvPr/>
          </p:nvSpPr>
          <p:spPr>
            <a:xfrm>
              <a:off x="4032544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CDF4CCC-D343-DC9F-A701-A4D2D6977675}"/>
              </a:ext>
            </a:extLst>
          </p:cNvPr>
          <p:cNvGrpSpPr/>
          <p:nvPr/>
        </p:nvGrpSpPr>
        <p:grpSpPr>
          <a:xfrm>
            <a:off x="4171866" y="2650217"/>
            <a:ext cx="1728000" cy="1728000"/>
            <a:chOff x="2945675" y="2151474"/>
            <a:chExt cx="1806869" cy="1808574"/>
          </a:xfrm>
          <a:solidFill>
            <a:schemeClr val="bg1"/>
          </a:solidFill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2188BD3F-FE4A-48E4-42D2-7A7F1A47888E}"/>
                </a:ext>
              </a:extLst>
            </p:cNvPr>
            <p:cNvSpPr/>
            <p:nvPr/>
          </p:nvSpPr>
          <p:spPr>
            <a:xfrm>
              <a:off x="2945675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DBCCCBBE-26B9-91BF-EBE3-7C14811BE771}"/>
                </a:ext>
              </a:extLst>
            </p:cNvPr>
            <p:cNvSpPr/>
            <p:nvPr/>
          </p:nvSpPr>
          <p:spPr>
            <a:xfrm>
              <a:off x="3485606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21E9AFFA-3E62-69C9-F613-548784E6BDEE}"/>
                </a:ext>
              </a:extLst>
            </p:cNvPr>
            <p:cNvSpPr/>
            <p:nvPr/>
          </p:nvSpPr>
          <p:spPr>
            <a:xfrm>
              <a:off x="4028190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94FD4969-EBCC-4354-2A0B-F315287C9338}"/>
                </a:ext>
              </a:extLst>
            </p:cNvPr>
            <p:cNvSpPr/>
            <p:nvPr/>
          </p:nvSpPr>
          <p:spPr>
            <a:xfrm>
              <a:off x="2947695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5" name="立方体 14">
              <a:extLst>
                <a:ext uri="{FF2B5EF4-FFF2-40B4-BE49-F238E27FC236}">
                  <a16:creationId xmlns:a16="http://schemas.microsoft.com/office/drawing/2014/main" id="{60933D68-72CC-ED7B-1295-95BE2937D5EC}"/>
                </a:ext>
              </a:extLst>
            </p:cNvPr>
            <p:cNvSpPr/>
            <p:nvPr/>
          </p:nvSpPr>
          <p:spPr>
            <a:xfrm>
              <a:off x="3487626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089F4B23-A421-C904-08CB-BBD21DE96231}"/>
                </a:ext>
              </a:extLst>
            </p:cNvPr>
            <p:cNvSpPr/>
            <p:nvPr/>
          </p:nvSpPr>
          <p:spPr>
            <a:xfrm>
              <a:off x="4030210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62FE416B-BE89-EAEB-B74B-BE25BDEFC273}"/>
                </a:ext>
              </a:extLst>
            </p:cNvPr>
            <p:cNvSpPr/>
            <p:nvPr/>
          </p:nvSpPr>
          <p:spPr>
            <a:xfrm>
              <a:off x="2950029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8" name="立方体 17">
              <a:extLst>
                <a:ext uri="{FF2B5EF4-FFF2-40B4-BE49-F238E27FC236}">
                  <a16:creationId xmlns:a16="http://schemas.microsoft.com/office/drawing/2014/main" id="{C9220FFC-5E8A-1055-17A7-E3E00042C1FC}"/>
                </a:ext>
              </a:extLst>
            </p:cNvPr>
            <p:cNvSpPr/>
            <p:nvPr/>
          </p:nvSpPr>
          <p:spPr>
            <a:xfrm>
              <a:off x="3489960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24E05559-0935-5E15-8812-400A951A7327}"/>
                </a:ext>
              </a:extLst>
            </p:cNvPr>
            <p:cNvSpPr/>
            <p:nvPr/>
          </p:nvSpPr>
          <p:spPr>
            <a:xfrm>
              <a:off x="4032544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94FCDE-5F22-B9DE-505C-1B3CC446F9C3}"/>
              </a:ext>
            </a:extLst>
          </p:cNvPr>
          <p:cNvGrpSpPr/>
          <p:nvPr/>
        </p:nvGrpSpPr>
        <p:grpSpPr>
          <a:xfrm>
            <a:off x="3996438" y="2820244"/>
            <a:ext cx="1728000" cy="1728000"/>
            <a:chOff x="2945675" y="2151474"/>
            <a:chExt cx="1806869" cy="1808574"/>
          </a:xfrm>
          <a:solidFill>
            <a:schemeClr val="bg1"/>
          </a:solidFill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E9076F32-75E2-6798-0EAD-653A8ADD4CAF}"/>
                </a:ext>
              </a:extLst>
            </p:cNvPr>
            <p:cNvSpPr/>
            <p:nvPr/>
          </p:nvSpPr>
          <p:spPr>
            <a:xfrm>
              <a:off x="2945675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2" name="立方体 11">
              <a:extLst>
                <a:ext uri="{FF2B5EF4-FFF2-40B4-BE49-F238E27FC236}">
                  <a16:creationId xmlns:a16="http://schemas.microsoft.com/office/drawing/2014/main" id="{77520C43-3CC5-9F85-7122-B8BD57AD0C2C}"/>
                </a:ext>
              </a:extLst>
            </p:cNvPr>
            <p:cNvSpPr/>
            <p:nvPr/>
          </p:nvSpPr>
          <p:spPr>
            <a:xfrm>
              <a:off x="3485606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3" name="立方体 12">
              <a:extLst>
                <a:ext uri="{FF2B5EF4-FFF2-40B4-BE49-F238E27FC236}">
                  <a16:creationId xmlns:a16="http://schemas.microsoft.com/office/drawing/2014/main" id="{3C677B61-FD74-7336-6B21-7995E206D79A}"/>
                </a:ext>
              </a:extLst>
            </p:cNvPr>
            <p:cNvSpPr/>
            <p:nvPr/>
          </p:nvSpPr>
          <p:spPr>
            <a:xfrm>
              <a:off x="4028190" y="3240048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28CB52BD-CD16-F402-9992-2AA268CB0046}"/>
                </a:ext>
              </a:extLst>
            </p:cNvPr>
            <p:cNvSpPr/>
            <p:nvPr/>
          </p:nvSpPr>
          <p:spPr>
            <a:xfrm>
              <a:off x="2947695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85A7DEC3-A595-27E9-54A7-1E4FA819EB0A}"/>
                </a:ext>
              </a:extLst>
            </p:cNvPr>
            <p:cNvSpPr/>
            <p:nvPr/>
          </p:nvSpPr>
          <p:spPr>
            <a:xfrm>
              <a:off x="3487626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79187F79-297E-F1CE-BA23-9B0CF27A564F}"/>
                </a:ext>
              </a:extLst>
            </p:cNvPr>
            <p:cNvSpPr/>
            <p:nvPr/>
          </p:nvSpPr>
          <p:spPr>
            <a:xfrm>
              <a:off x="4030210" y="2695761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EB28E2D9-AE90-4BA2-B6AE-6E8F509538AE}"/>
                </a:ext>
              </a:extLst>
            </p:cNvPr>
            <p:cNvSpPr/>
            <p:nvPr/>
          </p:nvSpPr>
          <p:spPr>
            <a:xfrm>
              <a:off x="2950029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87120324-4B62-585A-418A-A585D1C070E5}"/>
                </a:ext>
              </a:extLst>
            </p:cNvPr>
            <p:cNvSpPr/>
            <p:nvPr/>
          </p:nvSpPr>
          <p:spPr>
            <a:xfrm>
              <a:off x="3489960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25" name="立方体 24">
              <a:extLst>
                <a:ext uri="{FF2B5EF4-FFF2-40B4-BE49-F238E27FC236}">
                  <a16:creationId xmlns:a16="http://schemas.microsoft.com/office/drawing/2014/main" id="{13415479-4C1D-0323-3CF5-BB67DE0C452F}"/>
                </a:ext>
              </a:extLst>
            </p:cNvPr>
            <p:cNvSpPr/>
            <p:nvPr/>
          </p:nvSpPr>
          <p:spPr>
            <a:xfrm>
              <a:off x="4032544" y="2151474"/>
              <a:ext cx="720000" cy="720000"/>
            </a:xfrm>
            <a:prstGeom prst="cub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19090" y="1490891"/>
            <a:ext cx="7863212" cy="3095625"/>
          </a:xfrm>
        </p:spPr>
        <p:txBody>
          <a:bodyPr/>
          <a:lstStyle/>
          <a:p>
            <a:pPr marL="176530" lvl="2" indent="0">
              <a:buNone/>
            </a:pPr>
            <a:r>
              <a:rPr lang="en-US" altLang="zh-CN" dirty="0"/>
              <a:t>Preprocessing</a:t>
            </a:r>
          </a:p>
          <a:p>
            <a:pPr marL="462280" lvl="2" indent="-285750"/>
            <a:r>
              <a:rPr lang="en-US" altLang="zh-CN" dirty="0" err="1"/>
              <a:t>Voxelize</a:t>
            </a:r>
            <a:r>
              <a:rPr lang="en-US" altLang="zh-CN" dirty="0"/>
              <a:t> the point cloud map</a:t>
            </a:r>
          </a:p>
          <a:p>
            <a:pPr marL="462280" lvl="2" indent="-285750"/>
            <a:r>
              <a:rPr lang="en-US" altLang="zh-CN" dirty="0"/>
              <a:t>Use PCA to determine the local point distribution in each voxel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Alignment-Local Point Distribution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6</a:t>
            </a:fld>
            <a:endParaRPr lang="de-DE" dirty="0"/>
          </a:p>
        </p:txBody>
      </p:sp>
      <p:sp>
        <p:nvSpPr>
          <p:cNvPr id="154" name="立方体 153">
            <a:extLst>
              <a:ext uri="{FF2B5EF4-FFF2-40B4-BE49-F238E27FC236}">
                <a16:creationId xmlns:a16="http://schemas.microsoft.com/office/drawing/2014/main" id="{25D4FDC2-3043-A4FA-F9AE-6E415FC7BF62}"/>
              </a:ext>
            </a:extLst>
          </p:cNvPr>
          <p:cNvSpPr/>
          <p:nvPr/>
        </p:nvSpPr>
        <p:spPr>
          <a:xfrm>
            <a:off x="6931448" y="2799161"/>
            <a:ext cx="1440000" cy="1440000"/>
          </a:xfrm>
          <a:prstGeom prst="cub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5" name="立方体 154">
            <a:extLst>
              <a:ext uri="{FF2B5EF4-FFF2-40B4-BE49-F238E27FC236}">
                <a16:creationId xmlns:a16="http://schemas.microsoft.com/office/drawing/2014/main" id="{0F8B6E2A-4C62-EC4E-483D-F1D6E1037329}"/>
              </a:ext>
            </a:extLst>
          </p:cNvPr>
          <p:cNvSpPr/>
          <p:nvPr/>
        </p:nvSpPr>
        <p:spPr>
          <a:xfrm>
            <a:off x="5009212" y="2812409"/>
            <a:ext cx="720000" cy="720000"/>
          </a:xfrm>
          <a:prstGeom prst="cub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3342491-A35F-5403-CA91-29D4CBE534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81612" y="394533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ED81682-3C60-99FA-CB7E-DCBC0D6512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83720" y="381345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98348C-A149-525A-24DC-DC6331DA12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96159" y="325337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4BE4BBE-06F3-6A28-1833-9A501435C5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46040" y="320154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B29221A-4782-CEC1-9C45-92D1C4BEB80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56922" y="355824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9E2F73D-D8A1-6868-C2A1-5CAD052B25F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582040" y="329839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8C8471E-101B-0C72-C548-8DB7254B8A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89576" y="409446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9171EB5-4F52-6CB5-7FE3-AC543CCB474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421699" y="328563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6255678-A5C4-4257-2E45-E861C14982D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67129" y="368424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5356098-71C8-7CEE-3A79-8B2647347D6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372727" y="318772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FBAE462-C5F0-5AAA-815A-567AD4FEF05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75213" y="33080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38B6AB0-4B1D-4D77-6B56-862372CB0AF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51755" y="320948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2602115-CBE4-18E4-DE4F-90707B759BE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76309" y="341684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5D96210-3E3D-74BE-E9B8-CA25E2C0EF8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56138" y="3218197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443EF14-428D-1F4B-9DB4-28CA4576E25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283997" y="409445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6B6AC8F-AEAB-A886-FDCE-8012F6BC743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286105" y="39625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5568B6A-7810-244E-6AA9-C00FB8BF1A8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259307" y="370736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DA11F73-89FC-1954-C654-A3081C4F849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291961" y="424358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E143B0F-0988-37B1-BE4B-BF4A378F9DB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269514" y="383336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8DFC7BF-7E77-9AAB-993C-7C8AB171C0D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277598" y="345714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7C07A5A-9FA3-BB7B-F563-864D2BA0863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278694" y="35659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8934924-D764-71CD-A96A-AF8505BBB3D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258523" y="336731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1BB72C4-8D25-A1A7-C0C7-E01B79D585F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161155" y="4021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ED92368-1AA2-D562-CB1B-5067231E190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163263" y="388975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384E146-707E-F41B-610F-49EB4DA5383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136465" y="363454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0C92F9F-7F6D-57C8-F97B-177439879C3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169119" y="417076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3404DE7-DD9D-4CBA-D594-BAF46CD9A381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146672" y="376054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3F6CE08-7D1A-299D-FE96-D6090AD931A6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154756" y="338432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BBB43EF-D14F-BEF4-8313-11BCFA9B21B1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4155852" y="349314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6D3B33D-FDB0-09AF-BF9D-19C4A94964E9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4135681" y="329449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D929127-F951-3239-39C8-CA97B9269C9F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268093" y="4057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95668680-420F-15F9-E406-53C2FFFA7DFC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270201" y="392575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F5C2554-6FF5-98FA-2149-D54633F503D6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243403" y="367054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2A0CA37-0769-570A-A3EE-8B699867E9CF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4276057" y="420676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3A0BB1F-27E0-6C88-B97F-4CC02FE0C581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253610" y="379654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47596D5-3BA0-0DE2-3555-91DB835984E6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4261694" y="342032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358E5D9C-A492-4452-C03E-075225727213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4262790" y="352914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0EB9D02-0689-62B7-FDD6-C454F6F73B7E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4242619" y="333049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CA4F1C77-2D13-5EE8-6169-BE7190B8F483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4984191" y="314989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AC86AFA-8B0D-7C80-AF15-8FE718B1B7C8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020191" y="324675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5495342-F174-974A-ABFA-6C100918B0CF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4859850" y="323399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222E373-6B7E-51C0-0F01-D0A8B6DE047D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5089906" y="315783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82403608-5566-2419-DE9F-D6E618D66E64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4740319" y="331047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720B890A-057A-F8B5-F816-489E922EE5AF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4776319" y="34073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54D55D4F-1049-643D-756B-D2D0D880565E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4615978" y="339456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E2A8264E-C31A-3523-373A-B42A2314F7DA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4846034" y="331841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ED7A8B85-09BC-CF5D-8838-D5C66AB16317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4510922" y="402564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26D7108A-AF4E-5D48-3F1C-A12EEF32BEDD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4546922" y="412249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B309F1E-A161-790A-A5E1-20862D1EB2E1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4386581" y="41097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45F76591-8D1A-ADB6-2E90-CC23F591F899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4616637" y="403358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B31313BD-3BB6-CA29-D68B-9CE5125C571B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4669896" y="390074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1F34D72-80CB-733E-D68B-4093F23B0C07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4781897" y="386740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E73925B-3C6B-5009-B11C-13D0C5E5E197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4724955" y="378902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DE0D4A8B-7DE2-6175-A1AF-BAA1C5A8A95C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4842771" y="377423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BF8D0A04-E3F6-9F15-B1FB-B4FEB416EFFF}"/>
              </a:ext>
            </a:extLst>
          </p:cNvPr>
          <p:cNvCxnSpPr>
            <a:cxnSpLocks/>
          </p:cNvCxnSpPr>
          <p:nvPr/>
        </p:nvCxnSpPr>
        <p:spPr>
          <a:xfrm flipV="1">
            <a:off x="5796176" y="3123486"/>
            <a:ext cx="997596" cy="712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椭圆 157">
            <a:extLst>
              <a:ext uri="{FF2B5EF4-FFF2-40B4-BE49-F238E27FC236}">
                <a16:creationId xmlns:a16="http://schemas.microsoft.com/office/drawing/2014/main" id="{3BB3F1E2-3220-734B-88DE-643AD8D46FBA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7388410" y="343711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A375A47B-CCDF-AFED-0216-1F6B0BEEC51E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7389506" y="354593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EB6A9DBE-7F9B-F670-F379-C408C2BAADAB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7369335" y="334729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9A47355-DB2E-7708-A16D-01F4847215D0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7490795" y="3586237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5434E20-8748-8CAC-697B-D84373592F4E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7471720" y="349640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BD6361A1-66B2-2787-ED65-36D15F15B9C6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7197388" y="327899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C9A42D73-C5A5-269E-59B1-E928969BA0A7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7233388" y="337584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CFBC4BB3-0C4B-91D1-D312-6ED56EA32294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7303103" y="328693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003F66D4-646A-1646-CB3F-38A324D96C82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7761069" y="372938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60BC917C-EB0B-812D-6EF2-5E9615A64AC0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7762165" y="383820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1123A3CE-F144-668E-6EF7-364087E46FA7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7741994" y="363955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365DA514-AF50-1CEA-FB85-170565EAE6C8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7863454" y="387850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CB4E7B0F-84BE-F06B-F7A1-E3536BE29A1B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7844379" y="37886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0B725815-5BF5-8728-0545-EA587DDD24D0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7570047" y="35712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8EC3E066-E3E4-C37A-935A-86FE6CAA3369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7606047" y="366811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F2326A14-6193-2C0E-ED66-E14B74A1F427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7675762" y="357919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901E307E-CDDF-451C-778B-DBC19C3AA3BE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7651448" y="376715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B2145C6B-4C2F-1034-4CAB-88A93AFDB9E8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7279869" y="348365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295A1B19-C430-89AC-DEB8-FD8B25B6E8F9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7515237" y="371155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2DDCAD98-DB71-D50F-D785-99399A80CD16}"/>
              </a:ext>
            </a:extLst>
          </p:cNvPr>
          <p:cNvCxnSpPr>
            <a:cxnSpLocks/>
            <a:stCxn id="171" idx="2"/>
          </p:cNvCxnSpPr>
          <p:nvPr/>
        </p:nvCxnSpPr>
        <p:spPr>
          <a:xfrm>
            <a:off x="7570047" y="3607260"/>
            <a:ext cx="939077" cy="882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921DA01C-EBBF-D4B9-1BF1-53F2A9DFCDBB}"/>
              </a:ext>
            </a:extLst>
          </p:cNvPr>
          <p:cNvCxnSpPr>
            <a:cxnSpLocks/>
            <a:stCxn id="171" idx="2"/>
          </p:cNvCxnSpPr>
          <p:nvPr/>
        </p:nvCxnSpPr>
        <p:spPr>
          <a:xfrm flipV="1">
            <a:off x="7570047" y="2983298"/>
            <a:ext cx="502635" cy="623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AAC61179-631C-92CE-60BD-12171CA93FF2}"/>
              </a:ext>
            </a:extLst>
          </p:cNvPr>
          <p:cNvCxnSpPr>
            <a:cxnSpLocks/>
            <a:stCxn id="171" idx="2"/>
          </p:cNvCxnSpPr>
          <p:nvPr/>
        </p:nvCxnSpPr>
        <p:spPr>
          <a:xfrm flipV="1">
            <a:off x="7570047" y="3559190"/>
            <a:ext cx="346332" cy="48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页脚占位符 5">
            <a:extLst>
              <a:ext uri="{FF2B5EF4-FFF2-40B4-BE49-F238E27FC236}">
                <a16:creationId xmlns:a16="http://schemas.microsoft.com/office/drawing/2014/main" id="{E7C2D6AD-61D6-6544-0503-EB609EBEFB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0AE86349-0421-228E-A965-33DBF87C67A7}"/>
              </a:ext>
            </a:extLst>
          </p:cNvPr>
          <p:cNvCxnSpPr>
            <a:cxnSpLocks/>
          </p:cNvCxnSpPr>
          <p:nvPr/>
        </p:nvCxnSpPr>
        <p:spPr>
          <a:xfrm>
            <a:off x="3111062" y="3704112"/>
            <a:ext cx="7830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10B4AF86-DA2A-79AB-5792-3ADDB6B827AF}"/>
              </a:ext>
            </a:extLst>
          </p:cNvPr>
          <p:cNvSpPr txBox="1"/>
          <p:nvPr/>
        </p:nvSpPr>
        <p:spPr>
          <a:xfrm>
            <a:off x="727679" y="4561934"/>
            <a:ext cx="186839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3D Point Cloud Map</a:t>
            </a: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904A8874-5A22-BCEE-5E7C-17854D2543E8}"/>
              </a:ext>
            </a:extLst>
          </p:cNvPr>
          <p:cNvSpPr txBox="1"/>
          <p:nvPr/>
        </p:nvSpPr>
        <p:spPr>
          <a:xfrm>
            <a:off x="3980574" y="4577678"/>
            <a:ext cx="186839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 err="1">
                <a:latin typeface="+mn-lt"/>
              </a:rPr>
              <a:t>Voxelized</a:t>
            </a:r>
            <a:r>
              <a:rPr lang="en-GB" sz="1200" dirty="0">
                <a:latin typeface="+mn-lt"/>
              </a:rPr>
              <a:t> Map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FD4CCD34-EEEB-0768-3564-50A8CDD06B59}"/>
              </a:ext>
            </a:extLst>
          </p:cNvPr>
          <p:cNvSpPr txBox="1"/>
          <p:nvPr/>
        </p:nvSpPr>
        <p:spPr>
          <a:xfrm>
            <a:off x="6671850" y="4582985"/>
            <a:ext cx="186839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dirty="0">
                <a:latin typeface="+mn-lt"/>
              </a:rPr>
              <a:t>One Voxel in the Map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97024697-1E8B-95CF-B5FA-2D1EBD1C429A}"/>
              </a:ext>
            </a:extLst>
          </p:cNvPr>
          <p:cNvSpPr txBox="1"/>
          <p:nvPr/>
        </p:nvSpPr>
        <p:spPr>
          <a:xfrm>
            <a:off x="2916051" y="3402110"/>
            <a:ext cx="1101029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dirty="0" err="1">
                <a:latin typeface="+mn-lt"/>
              </a:rPr>
              <a:t>Voxelize</a:t>
            </a:r>
            <a:endParaRPr lang="en-GB" sz="14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C9EDA-F940-9D71-3D72-79D4F4C96EDB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213170" y="2705118"/>
            <a:ext cx="2822849" cy="18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1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319091" y="1600200"/>
                <a:ext cx="4265942" cy="3095625"/>
              </a:xfrm>
            </p:spPr>
            <p:txBody>
              <a:bodyPr/>
              <a:lstStyle/>
              <a:p>
                <a:pPr marL="176530" lvl="2" indent="0">
                  <a:buNone/>
                </a:pPr>
                <a:r>
                  <a:rPr lang="en-US" altLang="zh-CN" dirty="0"/>
                  <a:t>Good Conditions:</a:t>
                </a:r>
              </a:p>
              <a:p>
                <a:pPr marL="576580" lvl="2" indent="-400050"/>
                <a:r>
                  <a:rPr lang="en-US" altLang="zh-CN" dirty="0"/>
                  <a:t>The amount of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LiDAR points </a:t>
                </a:r>
                <a:r>
                  <a:rPr lang="en-US" altLang="zh-CN" dirty="0"/>
                  <a:t>in a voxel is sufficient</a:t>
                </a:r>
              </a:p>
              <a:p>
                <a:pPr marL="17653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176530" lvl="2" indent="0">
                  <a:buNone/>
                </a:pPr>
                <a:endParaRPr lang="en-US" altLang="zh-CN" dirty="0"/>
              </a:p>
              <a:p>
                <a:pPr marL="576580" lvl="2" indent="-400050"/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reconstructed local landmark </a:t>
                </a:r>
                <a:r>
                  <a:rPr lang="en-US" altLang="zh-CN" dirty="0"/>
                  <a:t>lies inside a multiple standard deviation along the voxel’s principle component axes</a:t>
                </a:r>
              </a:p>
              <a:p>
                <a:pPr marL="17653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altLang="zh-CN" dirty="0"/>
              </a:p>
              <a:p>
                <a:pPr marL="576580" lvl="2" indent="-400050"/>
                <a:endParaRPr lang="en-US" altLang="zh-CN" dirty="0"/>
              </a:p>
              <a:p>
                <a:pPr marL="576580" lvl="2" indent="-400050"/>
                <a:r>
                  <a:rPr lang="en-US" altLang="zh-CN" dirty="0"/>
                  <a:t>Or any neighboring voxel fulfills above criteria</a:t>
                </a:r>
              </a:p>
            </p:txBody>
          </p:sp>
        </mc:Choice>
        <mc:Fallback xmlns=""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1" y="1600200"/>
                <a:ext cx="4265942" cy="3095625"/>
              </a:xfrm>
              <a:blipFill>
                <a:blip r:embed="rId26"/>
                <a:stretch>
                  <a:fillRect t="-986" r="-1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Alignment-Filter out bad correspondence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t>7</a:t>
            </a:fld>
            <a:endParaRPr lang="de-DE" dirty="0"/>
          </a:p>
        </p:txBody>
      </p:sp>
      <p:sp>
        <p:nvSpPr>
          <p:cNvPr id="154" name="立方体 153">
            <a:extLst>
              <a:ext uri="{FF2B5EF4-FFF2-40B4-BE49-F238E27FC236}">
                <a16:creationId xmlns:a16="http://schemas.microsoft.com/office/drawing/2014/main" id="{25D4FDC2-3043-A4FA-F9AE-6E415FC7BF62}"/>
              </a:ext>
            </a:extLst>
          </p:cNvPr>
          <p:cNvSpPr/>
          <p:nvPr/>
        </p:nvSpPr>
        <p:spPr>
          <a:xfrm>
            <a:off x="5992709" y="2215663"/>
            <a:ext cx="1440000" cy="1440000"/>
          </a:xfrm>
          <a:prstGeom prst="cub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3BB3F1E2-3220-734B-88DE-643AD8D46F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49671" y="285362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A375A47B-CCDF-AFED-0216-1F6B0BEEC51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50767" y="296243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EB6A9DBE-7F9B-F670-F379-C408C2BAAD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30596" y="276379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9A47355-DB2E-7708-A16D-01F4847215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552056" y="30027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F5434E20-8748-8CAC-697B-D84373592F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32981" y="291291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BD6361A1-66B2-2787-ED65-36D15F15B9C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58649" y="269549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C9A42D73-C5A5-269E-59B1-E928969BA0A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94649" y="2792347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CFBC4BB3-0C4B-91D1-D312-6ED56EA3229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4364" y="270343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003F66D4-646A-1646-CB3F-38A324D96C8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822330" y="314588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60BC917C-EB0B-812D-6EF2-5E9615A64AC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823426" y="325470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1123A3CE-F144-668E-6EF7-364087E46FA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803255" y="30560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365DA514-AF50-1CEA-FB85-170565EAE6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924715" y="329500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CB4E7B0F-84BE-F06B-F7A1-E3536BE29A1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905640" y="3205178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0B725815-5BF5-8728-0545-EA587DDD24D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631308" y="298776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8EC3E066-E3E4-C37A-935A-86FE6CAA336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667308" y="308461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F2326A14-6193-2C0E-ED66-E14B74A1F42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737023" y="29957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901E307E-CDDF-451C-778B-DBC19C3AA3B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712709" y="318366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B2145C6B-4C2F-1034-4CAB-88A93AFDB9E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341130" y="290015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295A1B19-C430-89AC-DEB8-FD8B25B6E8F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6576498" y="31280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2DDCAD98-DB71-D50F-D785-99399A80CD16}"/>
              </a:ext>
            </a:extLst>
          </p:cNvPr>
          <p:cNvCxnSpPr>
            <a:cxnSpLocks/>
            <a:stCxn id="171" idx="2"/>
          </p:cNvCxnSpPr>
          <p:nvPr/>
        </p:nvCxnSpPr>
        <p:spPr>
          <a:xfrm>
            <a:off x="6631308" y="3023762"/>
            <a:ext cx="939077" cy="882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921DA01C-EBBF-D4B9-1BF1-53F2A9DFCDBB}"/>
              </a:ext>
            </a:extLst>
          </p:cNvPr>
          <p:cNvCxnSpPr>
            <a:cxnSpLocks/>
            <a:stCxn id="171" idx="2"/>
          </p:cNvCxnSpPr>
          <p:nvPr/>
        </p:nvCxnSpPr>
        <p:spPr>
          <a:xfrm flipV="1">
            <a:off x="6631308" y="2399800"/>
            <a:ext cx="502635" cy="623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AAC61179-631C-92CE-60BD-12171CA93FF2}"/>
              </a:ext>
            </a:extLst>
          </p:cNvPr>
          <p:cNvCxnSpPr>
            <a:cxnSpLocks/>
            <a:stCxn id="171" idx="2"/>
          </p:cNvCxnSpPr>
          <p:nvPr/>
        </p:nvCxnSpPr>
        <p:spPr>
          <a:xfrm flipV="1">
            <a:off x="6631308" y="2975692"/>
            <a:ext cx="346332" cy="48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CC29C5C-DB20-9DF4-E1B5-AAFF93FA2F09}"/>
              </a:ext>
            </a:extLst>
          </p:cNvPr>
          <p:cNvCxnSpPr/>
          <p:nvPr/>
        </p:nvCxnSpPr>
        <p:spPr>
          <a:xfrm>
            <a:off x="5542944" y="2470324"/>
            <a:ext cx="2052074" cy="1881717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B07A327-C4FD-8C2D-2B13-EE26168B1938}"/>
              </a:ext>
            </a:extLst>
          </p:cNvPr>
          <p:cNvCxnSpPr/>
          <p:nvPr/>
        </p:nvCxnSpPr>
        <p:spPr>
          <a:xfrm>
            <a:off x="6038386" y="2044052"/>
            <a:ext cx="2052074" cy="1881717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F85F5C8-933D-786D-6411-9B4A8F3ECBCD}"/>
              </a:ext>
            </a:extLst>
          </p:cNvPr>
          <p:cNvCxnSpPr>
            <a:cxnSpLocks/>
          </p:cNvCxnSpPr>
          <p:nvPr/>
        </p:nvCxnSpPr>
        <p:spPr>
          <a:xfrm flipV="1">
            <a:off x="7674535" y="3776443"/>
            <a:ext cx="224474" cy="2321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69B9499-BFAA-0ED2-F55D-0955CDAC791B}"/>
                  </a:ext>
                </a:extLst>
              </p:cNvPr>
              <p:cNvSpPr txBox="1"/>
              <p:nvPr/>
            </p:nvSpPr>
            <p:spPr>
              <a:xfrm>
                <a:off x="7706233" y="3967246"/>
                <a:ext cx="415925" cy="281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69B9499-BFAA-0ED2-F55D-0955CDAC7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33" y="3967246"/>
                <a:ext cx="415925" cy="281616"/>
              </a:xfrm>
              <a:prstGeom prst="rect">
                <a:avLst/>
              </a:prstGeom>
              <a:blipFill>
                <a:blip r:embed="rId27"/>
                <a:stretch>
                  <a:fillRect l="-16176" r="-1470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椭圆 99">
            <a:extLst>
              <a:ext uri="{FF2B5EF4-FFF2-40B4-BE49-F238E27FC236}">
                <a16:creationId xmlns:a16="http://schemas.microsoft.com/office/drawing/2014/main" id="{1D845E3E-9AE4-3DE4-FA05-90C3EC96E8B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172235" y="334890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9BB926AE-61FB-A649-E21E-8C36F19505E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531483" y="275292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D82530D8-2DF1-08C4-F7F7-28112888247E}"/>
              </a:ext>
            </a:extLst>
          </p:cNvPr>
          <p:cNvCxnSpPr>
            <a:cxnSpLocks/>
          </p:cNvCxnSpPr>
          <p:nvPr/>
        </p:nvCxnSpPr>
        <p:spPr>
          <a:xfrm flipH="1" flipV="1">
            <a:off x="6243964" y="3474933"/>
            <a:ext cx="83353" cy="545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5957F9A3-5D30-721C-A616-7CD49A0E4A71}"/>
              </a:ext>
            </a:extLst>
          </p:cNvPr>
          <p:cNvCxnSpPr>
            <a:cxnSpLocks/>
          </p:cNvCxnSpPr>
          <p:nvPr/>
        </p:nvCxnSpPr>
        <p:spPr>
          <a:xfrm flipH="1">
            <a:off x="6615798" y="2062175"/>
            <a:ext cx="215199" cy="635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9B27745-1AB6-897C-2F86-548A20911BC4}"/>
              </a:ext>
            </a:extLst>
          </p:cNvPr>
          <p:cNvSpPr txBox="1"/>
          <p:nvPr/>
        </p:nvSpPr>
        <p:spPr>
          <a:xfrm>
            <a:off x="5740787" y="4064056"/>
            <a:ext cx="1141838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Not fulfilled</a:t>
            </a:r>
          </a:p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filtered out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D45E32C-DC5A-C50E-96ED-8BDD7C96D8E5}"/>
              </a:ext>
            </a:extLst>
          </p:cNvPr>
          <p:cNvSpPr txBox="1"/>
          <p:nvPr/>
        </p:nvSpPr>
        <p:spPr>
          <a:xfrm>
            <a:off x="6448993" y="1851570"/>
            <a:ext cx="7640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fulfilled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B8D0E070-AAAA-7000-D5C7-163249D7006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rot="637053">
            <a:off x="6841476" y="453645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EAF8701-9AA9-987E-64FA-B8863D850C12}"/>
              </a:ext>
            </a:extLst>
          </p:cNvPr>
          <p:cNvSpPr txBox="1"/>
          <p:nvPr/>
        </p:nvSpPr>
        <p:spPr>
          <a:xfrm>
            <a:off x="6996715" y="4475241"/>
            <a:ext cx="207511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reconstructed local landmarks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0FFC59E9-234A-FE7B-DAF2-4CC4B1E8EB2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 rot="637053">
            <a:off x="6841476" y="476451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0DED3DB-8375-603F-DA0D-3FEA267D661F}"/>
              </a:ext>
            </a:extLst>
          </p:cNvPr>
          <p:cNvSpPr txBox="1"/>
          <p:nvPr/>
        </p:nvSpPr>
        <p:spPr>
          <a:xfrm>
            <a:off x="6996714" y="4696003"/>
            <a:ext cx="183496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points in Lidar map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120" name="页脚占位符 5">
            <a:extLst>
              <a:ext uri="{FF2B5EF4-FFF2-40B4-BE49-F238E27FC236}">
                <a16:creationId xmlns:a16="http://schemas.microsoft.com/office/drawing/2014/main" id="{A3DB9D02-E894-187C-690F-6ADABC3B23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5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12" grpId="0"/>
      <p:bldP spid="1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1" y="1600200"/>
                <a:ext cx="8441732" cy="3095625"/>
              </a:xfrm>
            </p:spPr>
            <p:txBody>
              <a:bodyPr/>
              <a:lstStyle/>
              <a:p>
                <a:pPr marL="176213" lvl="2" indent="0">
                  <a:buNone/>
                </a:pPr>
                <a:r>
                  <a:rPr lang="en-US" altLang="zh-CN" dirty="0"/>
                  <a:t>Given a set of correspondences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,……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176213" lvl="2" indent="0">
                  <a:buNone/>
                </a:pPr>
                <a:r>
                  <a:rPr lang="en-US" altLang="zh-CN" dirty="0"/>
                  <a:t>Estimate similarity transformation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 from local reconstruction to LiDAR map</a:t>
                </a:r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Perform with an ICP scheme</a:t>
                </a:r>
              </a:p>
              <a:p>
                <a:pPr lvl="2"/>
                <a:r>
                  <a:rPr lang="en-US" altLang="zh-CN" dirty="0"/>
                  <a:t>Update the correspondence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based on current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 over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iterations.</a:t>
                </a:r>
              </a:p>
              <a:p>
                <a:pPr lvl="2"/>
                <a:r>
                  <a:rPr lang="en-US" altLang="zh-CN" dirty="0"/>
                  <a:t>Reduce the distance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over K iterations.</a:t>
                </a:r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r>
                  <a:rPr lang="en-US" altLang="zh-CN" dirty="0"/>
                  <a:t>Error function is squared Euclidean distance between corresponding points</a:t>
                </a:r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1" y="1600200"/>
                <a:ext cx="8441732" cy="3095625"/>
              </a:xfrm>
              <a:blipFill>
                <a:blip r:embed="rId14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Alignment-Optimization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4DE0016-6253-ADC1-3F18-1B3DE997B9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74934" y="2025815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3D3D4BF-0605-DD1F-F239-4AD4077185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75314" y="2503335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28BEF39-3D20-201C-F44B-CBAF72CD3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05844" y="2756700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795A37-57BC-5D78-85F3-710C0F63435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82816" y="163390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7B6FA19-72BD-C0E8-4573-FA18D013036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88860" y="205438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6DCA20-88E5-CAB6-9F2A-7A92E1B51D2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128390" y="235191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D9767D-D8C9-6C55-2BB5-C01B8478F79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38552" y="203436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606C5BF-71C1-E29E-3D00-30BA3CC15FE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19721" y="228070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70C5E55-C559-80EC-18DD-5882CDC1CB2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52254" y="173764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DEDEB8A-9777-D789-DBE5-38666BDABE8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470765" y="14822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2659791-A6E8-F0EB-8D91-9BE10C2CB4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440180" y="195459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27D45E4-84D0-36E7-EA29-61144F25F9A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87129" y="164381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EC66CC-12E4-0D58-C633-AEE1C84B9155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>
          <a:xfrm flipV="1">
            <a:off x="6990029" y="1848996"/>
            <a:ext cx="229692" cy="213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D6DF01D-10A5-2006-4878-E1822865C9A0}"/>
              </a:ext>
            </a:extLst>
          </p:cNvPr>
          <p:cNvCxnSpPr>
            <a:cxnSpLocks/>
            <a:stCxn id="3" idx="7"/>
            <a:endCxn id="8" idx="3"/>
          </p:cNvCxnSpPr>
          <p:nvPr/>
        </p:nvCxnSpPr>
        <p:spPr>
          <a:xfrm flipV="1">
            <a:off x="7490409" y="2269483"/>
            <a:ext cx="235356" cy="270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162E129-8F48-E65E-E7FB-947CBAFAC262}"/>
              </a:ext>
            </a:extLst>
          </p:cNvPr>
          <p:cNvCxnSpPr>
            <a:cxnSpLocks/>
            <a:stCxn id="4" idx="7"/>
            <a:endCxn id="11" idx="3"/>
          </p:cNvCxnSpPr>
          <p:nvPr/>
        </p:nvCxnSpPr>
        <p:spPr>
          <a:xfrm flipV="1">
            <a:off x="7920939" y="2567011"/>
            <a:ext cx="244356" cy="226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E5E0A967-8666-C8BE-FB97-703187AF94F5}"/>
              </a:ext>
            </a:extLst>
          </p:cNvPr>
          <p:cNvSpPr/>
          <p:nvPr/>
        </p:nvSpPr>
        <p:spPr>
          <a:xfrm>
            <a:off x="7957844" y="2662695"/>
            <a:ext cx="498465" cy="473199"/>
          </a:xfrm>
          <a:custGeom>
            <a:avLst/>
            <a:gdLst>
              <a:gd name="connsiteX0" fmla="*/ 0 w 492946"/>
              <a:gd name="connsiteY0" fmla="*/ 426720 h 499621"/>
              <a:gd name="connsiteX1" fmla="*/ 461554 w 492946"/>
              <a:gd name="connsiteY1" fmla="*/ 465908 h 499621"/>
              <a:gd name="connsiteX2" fmla="*/ 444137 w 492946"/>
              <a:gd name="connsiteY2" fmla="*/ 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946" h="499621">
                <a:moveTo>
                  <a:pt x="0" y="426720"/>
                </a:moveTo>
                <a:cubicBezTo>
                  <a:pt x="193765" y="481874"/>
                  <a:pt x="387531" y="537028"/>
                  <a:pt x="461554" y="465908"/>
                </a:cubicBezTo>
                <a:cubicBezTo>
                  <a:pt x="535577" y="394788"/>
                  <a:pt x="457200" y="75474"/>
                  <a:pt x="44413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E76A8-A9AA-3391-7F27-369C915D6B0C}"/>
                  </a:ext>
                </a:extLst>
              </p:cNvPr>
              <p:cNvSpPr txBox="1"/>
              <p:nvPr/>
            </p:nvSpPr>
            <p:spPr>
              <a:xfrm>
                <a:off x="8380390" y="3061586"/>
                <a:ext cx="3788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E76A8-A9AA-3391-7F27-369C915D6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390" y="3061586"/>
                <a:ext cx="3788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页脚占位符 5">
            <a:extLst>
              <a:ext uri="{FF2B5EF4-FFF2-40B4-BE49-F238E27FC236}">
                <a16:creationId xmlns:a16="http://schemas.microsoft.com/office/drawing/2014/main" id="{1AAB16A3-4BC9-95C2-D8C4-9C432712B5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5F0F35A-761E-1833-2038-D98B1CF634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7632" y="3165566"/>
            <a:ext cx="2588736" cy="5449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436F20-D535-1605-4536-4569C17DE4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4517" y="4030403"/>
            <a:ext cx="3454316" cy="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6213" lvl="2" indent="0">
                  <a:buNone/>
                </a:pPr>
                <a:r>
                  <a:rPr lang="en-US" altLang="zh-CN" dirty="0"/>
                  <a:t>ICP scheme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k=1</a:t>
                </a:r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Data Association:</a:t>
                </a:r>
              </a:p>
              <a:p>
                <a:pPr marL="17621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176213" lvl="2" indent="0">
                  <a:buNone/>
                </a:pPr>
                <a:endParaRPr lang="en-US" altLang="zh-CN" dirty="0"/>
              </a:p>
              <a:p>
                <a:pPr marL="176213" lvl="2" indent="0">
                  <a:buNone/>
                </a:pPr>
                <a:r>
                  <a:rPr lang="en-US" altLang="zh-CN" dirty="0"/>
                  <a:t>Optimization:</a:t>
                </a:r>
              </a:p>
              <a:p>
                <a:pPr marL="176213" lvl="2" indent="0">
                  <a:buNone/>
                </a:pPr>
                <a:r>
                  <a:rPr lang="en-US" altLang="zh-CN" dirty="0"/>
                  <a:t>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9">
                <a:extLst>
                  <a:ext uri="{FF2B5EF4-FFF2-40B4-BE49-F238E27FC236}">
                    <a16:creationId xmlns:a16="http://schemas.microsoft.com/office/drawing/2014/main" id="{3A219009-BEDC-9D3C-ABA1-75F7F0170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0"/>
                <a:stretch>
                  <a:fillRect t="-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8">
            <a:extLst>
              <a:ext uri="{FF2B5EF4-FFF2-40B4-BE49-F238E27FC236}">
                <a16:creationId xmlns:a16="http://schemas.microsoft.com/office/drawing/2014/main" id="{89E5DD91-6368-4D21-5CED-1B5CB94D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Alignment-Optimization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A4E8A-2B71-DBF4-9898-15E733316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ED58532-B8A6-D1EA-8152-A1FC5E6DF9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92284" y="2270670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ADE7F08-860B-6B64-9F6E-4C085C0EE5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24697" y="2881934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F19AAFD-8387-A114-3828-CFCAB114F8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8850" y="3381280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0BC267-EB2C-983E-2B3D-768852D3DB2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92204" y="1960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038B1D-0778-7437-5AEE-F644CD79616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98248" y="23811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A866D-93AF-8478-5282-27430429B1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78794" y="271807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4D821C-4DD3-8360-50AD-8E22F46B7C3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42084" y="220954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D9DDC0-E99E-5512-8802-3B663EA4093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392403" y="264178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F6B292-AF4F-85A5-7D6B-0CED73C962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17509" y="20031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32124F9-8920-C8E4-5A0A-E09865DADE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110991" y="167884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FCB287-B82E-BE9E-D3B7-8FD042B01D1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380194" y="208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0A1F29F-B2F4-0046-287D-52B497410DC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747002" y="174039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22B294E-F79F-26EF-1234-086E033563E8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>
          <a:xfrm flipV="1">
            <a:off x="5507379" y="2175765"/>
            <a:ext cx="321730" cy="1318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9EEBE60-D4A0-743D-F466-21D8122DC772}"/>
              </a:ext>
            </a:extLst>
          </p:cNvPr>
          <p:cNvCxnSpPr>
            <a:cxnSpLocks/>
            <a:stCxn id="4" idx="0"/>
            <a:endCxn id="35" idx="4"/>
          </p:cNvCxnSpPr>
          <p:nvPr/>
        </p:nvCxnSpPr>
        <p:spPr>
          <a:xfrm flipV="1">
            <a:off x="6544850" y="3086831"/>
            <a:ext cx="5398" cy="2944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D5F1B0F-F4D5-CEE0-4DDB-A0D2B7DD904E}"/>
              </a:ext>
            </a:extLst>
          </p:cNvPr>
          <p:cNvSpPr/>
          <p:nvPr/>
        </p:nvSpPr>
        <p:spPr>
          <a:xfrm rot="19707667">
            <a:off x="7014403" y="3434772"/>
            <a:ext cx="641523" cy="699671"/>
          </a:xfrm>
          <a:custGeom>
            <a:avLst/>
            <a:gdLst>
              <a:gd name="connsiteX0" fmla="*/ 0 w 492946"/>
              <a:gd name="connsiteY0" fmla="*/ 426720 h 499621"/>
              <a:gd name="connsiteX1" fmla="*/ 461554 w 492946"/>
              <a:gd name="connsiteY1" fmla="*/ 465908 h 499621"/>
              <a:gd name="connsiteX2" fmla="*/ 444137 w 492946"/>
              <a:gd name="connsiteY2" fmla="*/ 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946" h="499621">
                <a:moveTo>
                  <a:pt x="0" y="426720"/>
                </a:moveTo>
                <a:cubicBezTo>
                  <a:pt x="193765" y="481874"/>
                  <a:pt x="387531" y="537028"/>
                  <a:pt x="461554" y="465908"/>
                </a:cubicBezTo>
                <a:cubicBezTo>
                  <a:pt x="535577" y="394788"/>
                  <a:pt x="457200" y="75474"/>
                  <a:pt x="444137" y="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/>
              <p:nvPr/>
            </p:nvSpPr>
            <p:spPr>
              <a:xfrm>
                <a:off x="7259983" y="3656014"/>
                <a:ext cx="378823" cy="31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911A223-B08A-E2ED-D85C-1D026C55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83" y="3656014"/>
                <a:ext cx="378823" cy="3125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DD0DB9C5-D33A-4862-3A0B-EBBEF569326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968839">
            <a:off x="7094084" y="303462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8B0255B-5711-CC45-1C78-D96FF48681C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03109" y="3720658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dirty="0">
                <a:solidFill>
                  <a:schemeClr val="bg1"/>
                </a:solidFill>
              </a:rPr>
              <a:t>4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D0D0991-B3DC-C93D-0731-91E6EA73707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424248" y="283483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766CE5D-6801-AE63-6425-6FAADC7F15E7}"/>
              </a:ext>
            </a:extLst>
          </p:cNvPr>
          <p:cNvSpPr/>
          <p:nvPr/>
        </p:nvSpPr>
        <p:spPr>
          <a:xfrm>
            <a:off x="4813073" y="1818072"/>
            <a:ext cx="1152000" cy="115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F6A69E8-D93A-C1F8-A8E0-6D9F42812CD2}"/>
              </a:ext>
            </a:extLst>
          </p:cNvPr>
          <p:cNvSpPr/>
          <p:nvPr/>
        </p:nvSpPr>
        <p:spPr>
          <a:xfrm>
            <a:off x="5352588" y="2440197"/>
            <a:ext cx="1152000" cy="115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E9FAA9F-543F-253A-D99B-A76C07727CF8}"/>
              </a:ext>
            </a:extLst>
          </p:cNvPr>
          <p:cNvSpPr/>
          <p:nvPr/>
        </p:nvSpPr>
        <p:spPr>
          <a:xfrm>
            <a:off x="5968850" y="2951597"/>
            <a:ext cx="1152000" cy="115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EDD211-40B9-24AF-9F70-A63000A436AC}"/>
              </a:ext>
            </a:extLst>
          </p:cNvPr>
          <p:cNvSpPr/>
          <p:nvPr/>
        </p:nvSpPr>
        <p:spPr>
          <a:xfrm>
            <a:off x="5238773" y="3279321"/>
            <a:ext cx="1152000" cy="1152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0F6B550-BE8D-4973-0F47-188055BCA9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379349" y="208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007495E-4B55-1ADE-1543-5CCF0BD01EFB}"/>
              </a:ext>
            </a:extLst>
          </p:cNvPr>
          <p:cNvGrpSpPr/>
          <p:nvPr/>
        </p:nvGrpSpPr>
        <p:grpSpPr>
          <a:xfrm rot="14601461">
            <a:off x="6422525" y="4040863"/>
            <a:ext cx="488662" cy="752745"/>
            <a:chOff x="7607339" y="2970750"/>
            <a:chExt cx="488662" cy="752745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0D4FF03-948E-0220-B9D0-DE929E654877}"/>
                </a:ext>
              </a:extLst>
            </p:cNvPr>
            <p:cNvCxnSpPr>
              <a:cxnSpLocks/>
            </p:cNvCxnSpPr>
            <p:nvPr/>
          </p:nvCxnSpPr>
          <p:spPr>
            <a:xfrm rot="6476152" flipV="1">
              <a:off x="7739751" y="3367246"/>
              <a:ext cx="223837" cy="48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CA058B0-0809-CFEB-4285-640A434A2B68}"/>
                </a:ext>
              </a:extLst>
            </p:cNvPr>
            <p:cNvCxnSpPr>
              <a:cxnSpLocks/>
            </p:cNvCxnSpPr>
            <p:nvPr/>
          </p:nvCxnSpPr>
          <p:spPr>
            <a:xfrm rot="6476152" flipH="1" flipV="1">
              <a:off x="7557216" y="3139663"/>
              <a:ext cx="495406" cy="157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2D5E00A3-C977-6445-F847-AC072C13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678" y="3381783"/>
              <a:ext cx="346332" cy="48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605A41F-8367-510F-51F4-2F9A5B3B55A4}"/>
                  </a:ext>
                </a:extLst>
              </p:cNvPr>
              <p:cNvSpPr txBox="1"/>
              <p:nvPr/>
            </p:nvSpPr>
            <p:spPr>
              <a:xfrm>
                <a:off x="5965073" y="4571769"/>
                <a:ext cx="1729028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200" dirty="0"/>
                  <a:t>Keyframe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605A41F-8367-510F-51F4-2F9A5B3B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073" y="4571769"/>
                <a:ext cx="1729028" cy="193002"/>
              </a:xfrm>
              <a:prstGeom prst="rect">
                <a:avLst/>
              </a:prstGeom>
              <a:blipFill>
                <a:blip r:embed="rId22"/>
                <a:stretch>
                  <a:fillRect t="-21875" b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页脚占位符 5">
            <a:extLst>
              <a:ext uri="{FF2B5EF4-FFF2-40B4-BE49-F238E27FC236}">
                <a16:creationId xmlns:a16="http://schemas.microsoft.com/office/drawing/2014/main" id="{28582578-8FEF-903B-F2B1-FD7F0BD51A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550576" cy="273844"/>
          </a:xfrm>
        </p:spPr>
        <p:txBody>
          <a:bodyPr/>
          <a:lstStyle/>
          <a:p>
            <a:r>
              <a:rPr lang="de-DE" dirty="0" err="1"/>
              <a:t>Yunxiang</a:t>
            </a:r>
            <a:r>
              <a:rPr lang="de-DE" dirty="0"/>
              <a:t> Lu and </a:t>
            </a:r>
            <a:r>
              <a:rPr lang="de-DE" dirty="0" err="1"/>
              <a:t>Keyue</a:t>
            </a:r>
            <a:r>
              <a:rPr lang="de-DE" dirty="0"/>
              <a:t> Zhang | </a:t>
            </a:r>
            <a:r>
              <a:rPr lang="en-US" altLang="zh-CN" dirty="0"/>
              <a:t>Vision-based Navigation</a:t>
            </a:r>
            <a:r>
              <a:rPr lang="de-DE" dirty="0"/>
              <a:t> </a:t>
            </a:r>
            <a:r>
              <a:rPr lang="de-DE" altLang="zh-CN" dirty="0"/>
              <a:t>| </a:t>
            </a:r>
            <a:r>
              <a:rPr lang="de-DE" dirty="0" err="1"/>
              <a:t>Monocular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in 3D LiDAR Maps</a:t>
            </a:r>
            <a:endParaRPr 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2A35FF8-92F9-6D1C-42AB-2E4869445611}"/>
              </a:ext>
            </a:extLst>
          </p:cNvPr>
          <p:cNvCxnSpPr>
            <a:stCxn id="34" idx="3"/>
            <a:endCxn id="43" idx="3"/>
          </p:cNvCxnSpPr>
          <p:nvPr/>
        </p:nvCxnSpPr>
        <p:spPr>
          <a:xfrm flipH="1">
            <a:off x="5407479" y="3935753"/>
            <a:ext cx="332535" cy="32686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0FA1E1-D772-C4B4-096D-3FC60608E4D3}"/>
                  </a:ext>
                </a:extLst>
              </p:cNvPr>
              <p:cNvSpPr txBox="1"/>
              <p:nvPr/>
            </p:nvSpPr>
            <p:spPr>
              <a:xfrm>
                <a:off x="5337475" y="3807292"/>
                <a:ext cx="379141" cy="245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1400" b="1" dirty="0" err="1">
                  <a:solidFill>
                    <a:srgbClr val="00529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0FA1E1-D772-C4B4-096D-3FC60608E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75" y="3807292"/>
                <a:ext cx="379141" cy="245580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F6224CAA-E556-BDF0-1A6B-92A6989B4E2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637053">
            <a:off x="6372016" y="107393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A446558-41AD-0164-7BEB-84F901E05700}"/>
              </a:ext>
            </a:extLst>
          </p:cNvPr>
          <p:cNvSpPr txBox="1"/>
          <p:nvPr/>
        </p:nvSpPr>
        <p:spPr>
          <a:xfrm>
            <a:off x="6527255" y="1012723"/>
            <a:ext cx="207511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reconstructed local landmarks</a:t>
            </a:r>
            <a:endParaRPr lang="zh-CN" altLang="en-US" sz="1200" dirty="0" err="1">
              <a:latin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72AEDE0-8A2B-80EC-155F-9FC44F272D3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rot="637053">
            <a:off x="6372016" y="130199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0936B3-F359-5576-F889-045F54C2ADA2}"/>
              </a:ext>
            </a:extLst>
          </p:cNvPr>
          <p:cNvSpPr txBox="1"/>
          <p:nvPr/>
        </p:nvSpPr>
        <p:spPr>
          <a:xfrm>
            <a:off x="6527254" y="1233485"/>
            <a:ext cx="183496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points in Lidar map</a:t>
            </a:r>
            <a:endParaRPr lang="zh-CN" alt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8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 animBg="1"/>
      <p:bldP spid="41" grpId="0" animBg="1"/>
      <p:bldP spid="42" grpId="0" animBg="1"/>
      <p:bldP spid="4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1755</Words>
  <Application>Microsoft Office PowerPoint</Application>
  <PresentationFormat>全屏显示(16:9)</PresentationFormat>
  <Paragraphs>352</Paragraphs>
  <Slides>26</Slides>
  <Notes>5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Lato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Monocular Camera Localization in 3D LiDAR Maps</vt:lpstr>
      <vt:lpstr>Introduction</vt:lpstr>
      <vt:lpstr>Visual Odometry</vt:lpstr>
      <vt:lpstr>Alignment-Data Association</vt:lpstr>
      <vt:lpstr>Alignment-Data Association</vt:lpstr>
      <vt:lpstr>Alignment-Local Point Distribution</vt:lpstr>
      <vt:lpstr>Alignment-Filter out bad correspondence</vt:lpstr>
      <vt:lpstr>Alignment-Optimization</vt:lpstr>
      <vt:lpstr>Alignment-Optimization</vt:lpstr>
      <vt:lpstr>Alignment-Optimization</vt:lpstr>
      <vt:lpstr>Alignment-Optimization</vt:lpstr>
      <vt:lpstr>Alignment-Update landmarks and poses</vt:lpstr>
      <vt:lpstr>Result-Stereo Camera for Euroc V1_01_easy</vt:lpstr>
      <vt:lpstr>Result-Monocular Camera for Euroc V1_01_easy</vt:lpstr>
      <vt:lpstr>Result for V1_01_easy</vt:lpstr>
      <vt:lpstr>Result for V2_01_easy</vt:lpstr>
      <vt:lpstr>Other good results</vt:lpstr>
      <vt:lpstr>Result</vt:lpstr>
      <vt:lpstr>Ablation Study-Frequency of alignment</vt:lpstr>
      <vt:lpstr>Ablation Study-Voxel Size</vt:lpstr>
      <vt:lpstr>KITTI Attempt</vt:lpstr>
      <vt:lpstr>KITTI Attempt-Result</vt:lpstr>
      <vt:lpstr>Summary</vt:lpstr>
      <vt:lpstr>Thanks for your attention!</vt:lpstr>
      <vt:lpstr>Additional Materials</vt:lpstr>
      <vt:lpstr>KITTI-Attempt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Captioning for 3D scenes</dc:title>
  <dc:creator>lu jiachen</dc:creator>
  <cp:lastModifiedBy>375321895@qq.com</cp:lastModifiedBy>
  <cp:revision>99</cp:revision>
  <cp:lastPrinted>2015-07-30T14:04:45Z</cp:lastPrinted>
  <dcterms:created xsi:type="dcterms:W3CDTF">2023-05-25T11:56:55Z</dcterms:created>
  <dcterms:modified xsi:type="dcterms:W3CDTF">2023-07-24T11:59:20Z</dcterms:modified>
</cp:coreProperties>
</file>